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-properties+xml" PartName="/docProps/custom.xml"/>
  <Override ContentType="application/vnd.openxmlformats-officedocument.extended-properties+xml" PartName="/docProps/app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slide+xml" PartName="/ppt/slides/slide46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Master+xml" PartName="/ppt/slideMasters/slideMaster1.xml"/>
  <Override ContentType="application/vnd.openxmlformats-officedocument.presentationml.tableStyles+xml" PartName="/ppt/tableStyle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package.core-properties+xml" PartName="/docProps/core.xml"/>
</Types>
</file>

<file path=_rels/.rels><?xml version="1.0" encoding="UTF-8" standalone="yes"?><Relationships xmlns="http://schemas.openxmlformats.org/package/2006/relationships"><Relationship Id="rId4" Target="ppt/presentation.xml" Type="http://schemas.openxmlformats.org/officeDocument/2006/relationships/officeDocument"/><Relationship Id="rId3" Target="docProps/custom.xml" Type="http://schemas.openxmlformats.org/officeDocument/2006/relationships/custom-properties"/><Relationship Id="rId2" Target="docProps/core.xml" Type="http://schemas.openxmlformats.org/package/2006/relationships/metadata/core-properties"/><Relationship Id="rId1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3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</p:sldIdLst>
  <p:sldSz cx="9144000" cy="6858000" type="screen4x3"/>
  <p:notesSz cx="9144000" cy="6858000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b="0" g="0" r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d="100" n="68"/>
          <a:sy d="100" n="68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d="100" n="100"/>
        <a:sy d="100" n="100"/>
      </p:scale>
      <p:origin x="0" y="0"/>
    </p:cViewPr>
  </p:notesTextViewPr>
  <p:gridSpacing cx="78028800" cy="78028800"/>
</p:viewPr>
</file>

<file path=ppt/_rels/presentation.xml.rels><?xml version="1.0" encoding="UTF-8" standalone="yes"?><Relationships xmlns="http://schemas.openxmlformats.org/package/2006/relationships"><Relationship Id="rId51" Target="slides/slide46.xml" Type="http://schemas.openxmlformats.org/officeDocument/2006/relationships/slide"/><Relationship Id="rId50" Target="slides/slide45.xml" Type="http://schemas.openxmlformats.org/officeDocument/2006/relationships/slide"/><Relationship Id="rId5" Target="slideMasters/slideMaster1.xml" Type="http://schemas.openxmlformats.org/officeDocument/2006/relationships/slideMaster"/><Relationship Id="rId39" Target="slides/slide34.xml" Type="http://schemas.openxmlformats.org/officeDocument/2006/relationships/slide"/><Relationship Id="rId4" Target="tableStyles.xml" Type="http://schemas.openxmlformats.org/officeDocument/2006/relationships/tableStyles"/><Relationship Id="rId38" Target="slides/slide33.xml" Type="http://schemas.openxmlformats.org/officeDocument/2006/relationships/slide"/><Relationship Id="rId3" Target="presProps.xml" Type="http://schemas.openxmlformats.org/officeDocument/2006/relationships/presProps"/><Relationship Id="rId37" Target="slides/slide32.xml" Type="http://schemas.openxmlformats.org/officeDocument/2006/relationships/slide"/><Relationship Id="rId2" Target="viewProps.xml" Type="http://schemas.openxmlformats.org/officeDocument/2006/relationships/viewProps"/><Relationship Id="rId36" Target="slides/slide31.xml" Type="http://schemas.openxmlformats.org/officeDocument/2006/relationships/slide"/><Relationship Id="rId1" Target="theme/theme1.xml" Type="http://schemas.openxmlformats.org/officeDocument/2006/relationships/theme"/><Relationship Id="rId35" Target="slides/slide30.xml" Type="http://schemas.openxmlformats.org/officeDocument/2006/relationships/slide"/><Relationship Id="rId34" Target="slides/slide29.xml" Type="http://schemas.openxmlformats.org/officeDocument/2006/relationships/slide"/><Relationship Id="rId33" Target="slides/slide28.xml" Type="http://schemas.openxmlformats.org/officeDocument/2006/relationships/slide"/><Relationship Id="rId32" Target="slides/slide27.xml" Type="http://schemas.openxmlformats.org/officeDocument/2006/relationships/slide"/><Relationship Id="rId31" Target="slides/slide26.xml" Type="http://schemas.openxmlformats.org/officeDocument/2006/relationships/slide"/><Relationship Id="rId30" Target="slides/slide25.xml" Type="http://schemas.openxmlformats.org/officeDocument/2006/relationships/slide"/><Relationship Id="rId27" Target="slides/slide22.xml" Type="http://schemas.openxmlformats.org/officeDocument/2006/relationships/slide"/><Relationship Id="rId26" Target="slides/slide21.xml" Type="http://schemas.openxmlformats.org/officeDocument/2006/relationships/slide"/><Relationship Id="rId25" Target="slides/slide20.xml" Type="http://schemas.openxmlformats.org/officeDocument/2006/relationships/slide"/><Relationship Id="rId24" Target="slides/slide19.xml" Type="http://schemas.openxmlformats.org/officeDocument/2006/relationships/slide"/><Relationship Id="rId21" Target="slides/slide16.xml" Type="http://schemas.openxmlformats.org/officeDocument/2006/relationships/slide"/><Relationship Id="rId19" Target="slides/slide14.xml" Type="http://schemas.openxmlformats.org/officeDocument/2006/relationships/slide"/><Relationship Id="rId20" Target="slides/slide15.xml" Type="http://schemas.openxmlformats.org/officeDocument/2006/relationships/slide"/><Relationship Id="rId18" Target="slides/slide13.xml" Type="http://schemas.openxmlformats.org/officeDocument/2006/relationships/slide"/><Relationship Id="rId17" Target="slides/slide12.xml" Type="http://schemas.openxmlformats.org/officeDocument/2006/relationships/slide"/><Relationship Id="rId13" Target="slides/slide8.xml" Type="http://schemas.openxmlformats.org/officeDocument/2006/relationships/slide"/><Relationship Id="rId47" Target="slides/slide42.xml" Type="http://schemas.openxmlformats.org/officeDocument/2006/relationships/slide"/><Relationship Id="rId16" Target="slides/slide11.xml" Type="http://schemas.openxmlformats.org/officeDocument/2006/relationships/slide"/><Relationship Id="rId12" Target="slides/slide7.xml" Type="http://schemas.openxmlformats.org/officeDocument/2006/relationships/slide"/><Relationship Id="rId46" Target="slides/slide41.xml" Type="http://schemas.openxmlformats.org/officeDocument/2006/relationships/slide"/><Relationship Id="rId49" Target="slides/slide44.xml" Type="http://schemas.openxmlformats.org/officeDocument/2006/relationships/slide"/><Relationship Id="rId15" Target="slides/slide10.xml" Type="http://schemas.openxmlformats.org/officeDocument/2006/relationships/slide"/><Relationship Id="rId11" Target="slides/slide6.xml" Type="http://schemas.openxmlformats.org/officeDocument/2006/relationships/slide"/><Relationship Id="rId45" Target="slides/slide40.xml" Type="http://schemas.openxmlformats.org/officeDocument/2006/relationships/slide"/><Relationship Id="rId48" Target="slides/slide43.xml" Type="http://schemas.openxmlformats.org/officeDocument/2006/relationships/slide"/><Relationship Id="rId14" Target="slides/slide9.xml" Type="http://schemas.openxmlformats.org/officeDocument/2006/relationships/slide"/><Relationship Id="rId10" Target="slides/slide5.xml" Type="http://schemas.openxmlformats.org/officeDocument/2006/relationships/slide"/><Relationship Id="rId44" Target="slides/slide39.xml" Type="http://schemas.openxmlformats.org/officeDocument/2006/relationships/slide"/><Relationship Id="rId43" Target="slides/slide38.xml" Type="http://schemas.openxmlformats.org/officeDocument/2006/relationships/slide"/><Relationship Id="rId42" Target="slides/slide37.xml" Type="http://schemas.openxmlformats.org/officeDocument/2006/relationships/slide"/><Relationship Id="rId41" Target="slides/slide36.xml" Type="http://schemas.openxmlformats.org/officeDocument/2006/relationships/slide"/><Relationship Id="rId9" Target="slides/slide4.xml" Type="http://schemas.openxmlformats.org/officeDocument/2006/relationships/slide"/><Relationship Id="rId40" Target="slides/slide35.xml" Type="http://schemas.openxmlformats.org/officeDocument/2006/relationships/slide"/><Relationship Id="rId8" Target="slides/slide3.xml" Type="http://schemas.openxmlformats.org/officeDocument/2006/relationships/slide"/><Relationship Id="rId7" Target="slides/slide2.xml" Type="http://schemas.openxmlformats.org/officeDocument/2006/relationships/slide"/><Relationship Id="rId6" Target="slides/slide1.xml" Type="http://schemas.openxmlformats.org/officeDocument/2006/relationships/slide"/><Relationship Id="rId23" Target="slides/slide18.xml" Type="http://schemas.openxmlformats.org/officeDocument/2006/relationships/slide"/><Relationship Id="rId29" Target="slides/slide24.xml" Type="http://schemas.openxmlformats.org/officeDocument/2006/relationships/slide"/><Relationship Id="rId22" Target="slides/slide17.xml" Type="http://schemas.openxmlformats.org/officeDocument/2006/relationships/slide"/><Relationship Id="rId28" Target="slides/slide23.xml" Type="http://schemas.openxmlformats.org/officeDocument/2006/relationships/slide"/></Relationships>
</file>

<file path=ppt/slideLayouts/_rels/slideLayout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<Relationships xmlns="http://schemas.openxmlformats.org/package/2006/relationships"><Relationship Id="rId7" Target="../media/image6.png" Type="http://schemas.openxmlformats.org/officeDocument/2006/relationships/image"/><Relationship Id="rId6" Target="../media/image5.png" Type="http://schemas.openxmlformats.org/officeDocument/2006/relationships/image"/><Relationship Id="rId5" Target="../media/image4.png" Type="http://schemas.openxmlformats.org/officeDocument/2006/relationships/image"/><Relationship Id="rId4" Target="../media/image3.png" Type="http://schemas.openxmlformats.org/officeDocument/2006/relationships/image"/><Relationship Id="rId3" Target="../media/image2.png" Type="http://schemas.openxmlformats.org/officeDocument/2006/relationships/image"/><Relationship Id="rId2" Target="../media/image1.pn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bIns="0" lIns="0" numCol="1" rIns="0" tIns="0" wrap="square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idx="4" type="subTitle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bIns="0" lIns="0" numCol="1" rIns="0" tIns="0" wrap="square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idx="5" sz="quarter" type="ftr"/>
          </p:nvPr>
        </p:nvSpPr>
        <p:spPr/>
        <p:txBody>
          <a:bodyPr bIns="0" lIns="0" numCol="1" rIns="0" tIns="0"/>
          <a:lstStyle>
            <a:lvl1pPr>
              <a:defRPr b="0" i="0"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dirty="0" spc="-20"/>
              <a:t> </a:t>
            </a:r>
            <a:r>
              <a:rPr dirty="0" spc="-5"/>
              <a:t>Teknik</a:t>
            </a:r>
            <a:r>
              <a:rPr dirty="0"/>
              <a:t> </a:t>
            </a:r>
            <a:r>
              <a:rPr dirty="0" spc="-5"/>
              <a:t>Informatika</a:t>
            </a:r>
            <a:r>
              <a:rPr dirty="0"/>
              <a:t> -</a:t>
            </a:r>
            <a:r>
              <a:rPr dirty="0" spc="-20"/>
              <a:t> </a:t>
            </a:r>
            <a:r>
              <a:rPr dirty="0" spc="-5"/>
              <a:t>UNIKOM</a:t>
            </a:r>
          </a:p>
        </p:txBody>
      </p:sp>
      <p:sp>
        <p:nvSpPr>
          <p:cNvPr id="5" name="Holder 5"/>
          <p:cNvSpPr>
            <a:spLocks noGrp="1"/>
          </p:cNvSpPr>
          <p:nvPr>
            <p:ph idx="6" sz="half" type="dt"/>
          </p:nvPr>
        </p:nvSpPr>
        <p:spPr/>
        <p:txBody>
          <a:bodyPr bIns="0" lIns="0" numCol="1" rIns="0" tIns="0"/>
          <a:lstStyle>
            <a:lvl1pPr>
              <a:defRPr b="0" i="0"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6" name="Holder 6"/>
          <p:cNvSpPr>
            <a:spLocks noGrp="1"/>
          </p:cNvSpPr>
          <p:nvPr>
            <p:ph idx="7" sz="quarter" type="sldNum"/>
          </p:nvPr>
        </p:nvSpPr>
        <p:spPr/>
        <p:txBody>
          <a:bodyPr bIns="0" lIns="0" numCol="1" rIns="0" t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bIns="0" lIns="0" numCol="1" rIns="0" tIns="0"/>
          <a:lstStyle>
            <a:lvl1pPr>
              <a:defRPr b="1" i="0" sz="2800">
                <a:solidFill>
                  <a:srgbClr val="181866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idx="1" type="body"/>
          </p:nvPr>
        </p:nvSpPr>
        <p:spPr/>
        <p:txBody>
          <a:bodyPr bIns="0" lIns="0" numCol="1" rIns="0" tIns="0"/>
          <a:lstStyle>
            <a:lvl1pPr>
              <a:defRPr b="1" i="0" sz="18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idx="5" sz="quarter" type="ftr"/>
          </p:nvPr>
        </p:nvSpPr>
        <p:spPr/>
        <p:txBody>
          <a:bodyPr bIns="0" lIns="0" numCol="1" rIns="0" tIns="0"/>
          <a:lstStyle>
            <a:lvl1pPr>
              <a:defRPr b="0" i="0"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dirty="0" spc="-20"/>
              <a:t> </a:t>
            </a:r>
            <a:r>
              <a:rPr dirty="0" spc="-5"/>
              <a:t>Teknik</a:t>
            </a:r>
            <a:r>
              <a:rPr dirty="0"/>
              <a:t> </a:t>
            </a:r>
            <a:r>
              <a:rPr dirty="0" spc="-5"/>
              <a:t>Informatika</a:t>
            </a:r>
            <a:r>
              <a:rPr dirty="0"/>
              <a:t> -</a:t>
            </a:r>
            <a:r>
              <a:rPr dirty="0" spc="-20"/>
              <a:t> </a:t>
            </a:r>
            <a:r>
              <a:rPr dirty="0" spc="-5"/>
              <a:t>UNIKOM</a:t>
            </a:r>
          </a:p>
        </p:txBody>
      </p:sp>
      <p:sp>
        <p:nvSpPr>
          <p:cNvPr id="5" name="Holder 5"/>
          <p:cNvSpPr>
            <a:spLocks noGrp="1"/>
          </p:cNvSpPr>
          <p:nvPr>
            <p:ph idx="6" sz="half" type="dt"/>
          </p:nvPr>
        </p:nvSpPr>
        <p:spPr/>
        <p:txBody>
          <a:bodyPr bIns="0" lIns="0" numCol="1" rIns="0" tIns="0"/>
          <a:lstStyle>
            <a:lvl1pPr>
              <a:defRPr b="0" i="0"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6" name="Holder 6"/>
          <p:cNvSpPr>
            <a:spLocks noGrp="1"/>
          </p:cNvSpPr>
          <p:nvPr>
            <p:ph idx="7" sz="quarter" type="sldNum"/>
          </p:nvPr>
        </p:nvSpPr>
        <p:spPr/>
        <p:txBody>
          <a:bodyPr bIns="0" lIns="0" numCol="1" rIns="0" t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bIns="0" lIns="0" numCol="1" rIns="0" tIns="0"/>
          <a:lstStyle>
            <a:lvl1pPr>
              <a:defRPr b="1" i="0" sz="2800">
                <a:solidFill>
                  <a:srgbClr val="181866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bIns="0" lIns="0" numCol="1" rIns="0" tIns="0" wrap="square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bIns="0" lIns="0" numCol="1" rIns="0" tIns="0" wrap="square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idx="5" sz="quarter" type="ftr"/>
          </p:nvPr>
        </p:nvSpPr>
        <p:spPr/>
        <p:txBody>
          <a:bodyPr bIns="0" lIns="0" numCol="1" rIns="0" tIns="0"/>
          <a:lstStyle>
            <a:lvl1pPr>
              <a:defRPr b="0" i="0"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dirty="0" spc="-20"/>
              <a:t> </a:t>
            </a:r>
            <a:r>
              <a:rPr dirty="0" spc="-5"/>
              <a:t>Teknik</a:t>
            </a:r>
            <a:r>
              <a:rPr dirty="0"/>
              <a:t> </a:t>
            </a:r>
            <a:r>
              <a:rPr dirty="0" spc="-5"/>
              <a:t>Informatika</a:t>
            </a:r>
            <a:r>
              <a:rPr dirty="0"/>
              <a:t> -</a:t>
            </a:r>
            <a:r>
              <a:rPr dirty="0" spc="-20"/>
              <a:t> </a:t>
            </a:r>
            <a:r>
              <a:rPr dirty="0" spc="-5"/>
              <a:t>UNIKOM</a:t>
            </a:r>
          </a:p>
        </p:txBody>
      </p:sp>
      <p:sp>
        <p:nvSpPr>
          <p:cNvPr id="6" name="Holder 6"/>
          <p:cNvSpPr>
            <a:spLocks noGrp="1"/>
          </p:cNvSpPr>
          <p:nvPr>
            <p:ph idx="6" sz="half" type="dt"/>
          </p:nvPr>
        </p:nvSpPr>
        <p:spPr/>
        <p:txBody>
          <a:bodyPr bIns="0" lIns="0" numCol="1" rIns="0" tIns="0"/>
          <a:lstStyle>
            <a:lvl1pPr>
              <a:defRPr b="0" i="0"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7" name="Holder 7"/>
          <p:cNvSpPr>
            <a:spLocks noGrp="1"/>
          </p:cNvSpPr>
          <p:nvPr>
            <p:ph idx="7" sz="quarter" type="sldNum"/>
          </p:nvPr>
        </p:nvSpPr>
        <p:spPr/>
        <p:txBody>
          <a:bodyPr bIns="0" lIns="0" numCol="1" rIns="0" t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bIns="0" lIns="0" numCol="1" rIns="0" tIns="0"/>
          <a:lstStyle>
            <a:lvl1pPr>
              <a:defRPr b="1" i="0" sz="2800">
                <a:solidFill>
                  <a:srgbClr val="181866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idx="5" sz="quarter" type="ftr"/>
          </p:nvPr>
        </p:nvSpPr>
        <p:spPr/>
        <p:txBody>
          <a:bodyPr bIns="0" lIns="0" numCol="1" rIns="0" tIns="0"/>
          <a:lstStyle>
            <a:lvl1pPr>
              <a:defRPr b="0" i="0"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dirty="0" spc="-20"/>
              <a:t> </a:t>
            </a:r>
            <a:r>
              <a:rPr dirty="0" spc="-5"/>
              <a:t>Teknik</a:t>
            </a:r>
            <a:r>
              <a:rPr dirty="0"/>
              <a:t> </a:t>
            </a:r>
            <a:r>
              <a:rPr dirty="0" spc="-5"/>
              <a:t>Informatika</a:t>
            </a:r>
            <a:r>
              <a:rPr dirty="0"/>
              <a:t> -</a:t>
            </a:r>
            <a:r>
              <a:rPr dirty="0" spc="-20"/>
              <a:t> </a:t>
            </a:r>
            <a:r>
              <a:rPr dirty="0" spc="-5"/>
              <a:t>UNIKOM</a:t>
            </a:r>
          </a:p>
        </p:txBody>
      </p:sp>
      <p:sp>
        <p:nvSpPr>
          <p:cNvPr id="4" name="Holder 4"/>
          <p:cNvSpPr>
            <a:spLocks noGrp="1"/>
          </p:cNvSpPr>
          <p:nvPr>
            <p:ph idx="6" sz="half" type="dt"/>
          </p:nvPr>
        </p:nvSpPr>
        <p:spPr/>
        <p:txBody>
          <a:bodyPr bIns="0" lIns="0" numCol="1" rIns="0" tIns="0"/>
          <a:lstStyle>
            <a:lvl1pPr>
              <a:defRPr b="0" i="0"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5" name="Holder 5"/>
          <p:cNvSpPr>
            <a:spLocks noGrp="1"/>
          </p:cNvSpPr>
          <p:nvPr>
            <p:ph idx="7" sz="quarter" type="sldNum"/>
          </p:nvPr>
        </p:nvSpPr>
        <p:spPr/>
        <p:txBody>
          <a:bodyPr bIns="0" lIns="0" numCol="1" rIns="0" t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838961"/>
            <a:ext cx="8686165" cy="0"/>
          </a:xfrm>
          <a:custGeom>
            <a:avLst/>
            <a:gdLst/>
            <a:ahLst/>
            <a:cxnLst/>
            <a:rect b="b" l="l" r="r" t="t"/>
            <a:pathLst>
              <a:path h="0" w="8686165">
                <a:moveTo>
                  <a:pt x="0" y="0"/>
                </a:moveTo>
                <a:lnTo>
                  <a:pt x="8686038" y="0"/>
                </a:lnTo>
              </a:path>
            </a:pathLst>
          </a:custGeom>
          <a:ln w="19811">
            <a:solidFill>
              <a:srgbClr val="336600"/>
            </a:solidFill>
          </a:ln>
        </p:spPr>
        <p:txBody>
          <a:bodyPr bIns="0" lIns="0" numCol="1" rIns="0" rtlCol="0" tIns="0" wrap="square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33399" y="0"/>
            <a:ext cx="0" cy="1219200"/>
          </a:xfrm>
          <a:custGeom>
            <a:avLst/>
            <a:gdLst/>
            <a:ahLst/>
            <a:cxnLst/>
            <a:rect b="b" l="l" r="r" t="t"/>
            <a:pathLst>
              <a:path h="1219200" w="0">
                <a:moveTo>
                  <a:pt x="0" y="0"/>
                </a:moveTo>
                <a:lnTo>
                  <a:pt x="0" y="1219200"/>
                </a:lnTo>
              </a:path>
            </a:pathLst>
          </a:custGeom>
          <a:ln w="12192">
            <a:solidFill>
              <a:srgbClr val="666633"/>
            </a:solidFill>
          </a:ln>
        </p:spPr>
        <p:txBody>
          <a:bodyPr bIns="0" lIns="0" numCol="1" rIns="0" rtlCol="0" tIns="0" wrap="square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cstate="print" r:embed="rId2"/>
          <a:stretch>
            <a:fillRect/>
          </a:stretch>
        </p:blipFill>
        <p:spPr>
          <a:xfrm>
            <a:off x="609599" y="152400"/>
            <a:ext cx="609600" cy="609600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cstate="print" r:embed="rId3"/>
          <a:stretch>
            <a:fillRect/>
          </a:stretch>
        </p:blipFill>
        <p:spPr>
          <a:xfrm>
            <a:off x="108204" y="457200"/>
            <a:ext cx="304799" cy="304800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457199" y="457200"/>
            <a:ext cx="0" cy="762000"/>
          </a:xfrm>
          <a:custGeom>
            <a:avLst/>
            <a:gdLst/>
            <a:ahLst/>
            <a:cxnLst/>
            <a:rect b="b" l="l" r="r" t="t"/>
            <a:pathLst>
              <a:path h="762000" w="0">
                <a:moveTo>
                  <a:pt x="0" y="0"/>
                </a:moveTo>
                <a:lnTo>
                  <a:pt x="0" y="762000"/>
                </a:lnTo>
              </a:path>
            </a:pathLst>
          </a:custGeom>
          <a:ln w="12192">
            <a:solidFill>
              <a:srgbClr val="666633"/>
            </a:solidFill>
          </a:ln>
        </p:spPr>
        <p:txBody>
          <a:bodyPr bIns="0" lIns="0" numCol="1" rIns="0" rtlCol="0" tIns="0" wrap="square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cstate="print" r:embed="rId4"/>
          <a:stretch>
            <a:fillRect/>
          </a:stretch>
        </p:blipFill>
        <p:spPr>
          <a:xfrm>
            <a:off x="609599" y="914400"/>
            <a:ext cx="304800" cy="304800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cstate="print" r:embed="rId5"/>
          <a:stretch>
            <a:fillRect/>
          </a:stretch>
        </p:blipFill>
        <p:spPr>
          <a:xfrm>
            <a:off x="8686800" y="685800"/>
            <a:ext cx="304800" cy="304800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761" y="6630162"/>
            <a:ext cx="9144000" cy="0"/>
          </a:xfrm>
          <a:custGeom>
            <a:avLst/>
            <a:gdLst/>
            <a:ahLst/>
            <a:cxnLst/>
            <a:rect b="b" l="l" r="r" t="t"/>
            <a:pathLst>
              <a:path h="0" w="9144000">
                <a:moveTo>
                  <a:pt x="9144000" y="0"/>
                </a:moveTo>
                <a:lnTo>
                  <a:pt x="0" y="0"/>
                </a:lnTo>
              </a:path>
            </a:pathLst>
          </a:custGeom>
          <a:ln w="19812">
            <a:solidFill>
              <a:srgbClr val="336600"/>
            </a:solidFill>
          </a:ln>
        </p:spPr>
        <p:txBody>
          <a:bodyPr bIns="0" lIns="0" numCol="1" rIns="0" rtlCol="0" tIns="0" wrap="square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8686799" y="6248400"/>
            <a:ext cx="0" cy="457200"/>
          </a:xfrm>
          <a:custGeom>
            <a:avLst/>
            <a:gdLst/>
            <a:ahLst/>
            <a:cxnLst/>
            <a:rect b="b" l="l" r="r" t="t"/>
            <a:pathLst>
              <a:path h="457200" w="0">
                <a:moveTo>
                  <a:pt x="0" y="457200"/>
                </a:moveTo>
                <a:lnTo>
                  <a:pt x="0" y="0"/>
                </a:lnTo>
              </a:path>
            </a:pathLst>
          </a:custGeom>
          <a:ln w="12192">
            <a:solidFill>
              <a:srgbClr val="666633"/>
            </a:solidFill>
          </a:ln>
        </p:spPr>
        <p:txBody>
          <a:bodyPr bIns="0" lIns="0" numCol="1" rIns="0" rtlCol="0" tIns="0" wrap="square"/>
          <a:lstStyle/>
          <a:p>
            <a:endParaRPr/>
          </a:p>
        </p:txBody>
      </p:sp>
      <p:pic>
        <p:nvPicPr>
          <p:cNvPr id="25" name="bg object 25"/>
          <p:cNvPicPr/>
          <p:nvPr/>
        </p:nvPicPr>
        <p:blipFill>
          <a:blip cstate="print" r:embed="rId6"/>
          <a:stretch>
            <a:fillRect/>
          </a:stretch>
        </p:blipFill>
        <p:spPr>
          <a:xfrm>
            <a:off x="8779763" y="6248400"/>
            <a:ext cx="304800" cy="304800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8723375" y="6094476"/>
            <a:ext cx="0" cy="762000"/>
          </a:xfrm>
          <a:custGeom>
            <a:avLst/>
            <a:gdLst/>
            <a:ahLst/>
            <a:cxnLst/>
            <a:rect b="b" l="l" r="r" t="t"/>
            <a:pathLst>
              <a:path h="762000" w="0">
                <a:moveTo>
                  <a:pt x="0" y="761999"/>
                </a:moveTo>
                <a:lnTo>
                  <a:pt x="0" y="0"/>
                </a:lnTo>
              </a:path>
            </a:pathLst>
          </a:custGeom>
          <a:ln w="12192">
            <a:solidFill>
              <a:srgbClr val="666633"/>
            </a:solidFill>
          </a:ln>
        </p:spPr>
        <p:txBody>
          <a:bodyPr bIns="0" lIns="0" numCol="1" rIns="0" rtlCol="0" tIns="0" wrap="square"/>
          <a:lstStyle/>
          <a:p>
            <a:endParaRPr/>
          </a:p>
        </p:txBody>
      </p:sp>
      <p:pic>
        <p:nvPicPr>
          <p:cNvPr id="27" name="bg object 27"/>
          <p:cNvPicPr/>
          <p:nvPr/>
        </p:nvPicPr>
        <p:blipFill>
          <a:blip cstate="print" r:embed="rId7"/>
          <a:stretch>
            <a:fillRect/>
          </a:stretch>
        </p:blipFill>
        <p:spPr>
          <a:xfrm>
            <a:off x="8458199" y="6400800"/>
            <a:ext cx="153924" cy="15392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idx="5" sz="quarter" type="ftr"/>
          </p:nvPr>
        </p:nvSpPr>
        <p:spPr/>
        <p:txBody>
          <a:bodyPr bIns="0" lIns="0" numCol="1" rIns="0" tIns="0"/>
          <a:lstStyle>
            <a:lvl1pPr>
              <a:defRPr b="0" i="0"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dirty="0" spc="-20"/>
              <a:t> </a:t>
            </a:r>
            <a:r>
              <a:rPr dirty="0" spc="-5"/>
              <a:t>Teknik</a:t>
            </a:r>
            <a:r>
              <a:rPr dirty="0"/>
              <a:t> </a:t>
            </a:r>
            <a:r>
              <a:rPr dirty="0" spc="-5"/>
              <a:t>Informatika</a:t>
            </a:r>
            <a:r>
              <a:rPr dirty="0"/>
              <a:t> -</a:t>
            </a:r>
            <a:r>
              <a:rPr dirty="0" spc="-20"/>
              <a:t> </a:t>
            </a:r>
            <a:r>
              <a:rPr dirty="0" spc="-5"/>
              <a:t>UNIKOM</a:t>
            </a:r>
          </a:p>
        </p:txBody>
      </p:sp>
      <p:sp>
        <p:nvSpPr>
          <p:cNvPr id="3" name="Holder 3"/>
          <p:cNvSpPr>
            <a:spLocks noGrp="1"/>
          </p:cNvSpPr>
          <p:nvPr>
            <p:ph idx="6" sz="half" type="dt"/>
          </p:nvPr>
        </p:nvSpPr>
        <p:spPr/>
        <p:txBody>
          <a:bodyPr bIns="0" lIns="0" numCol="1" rIns="0" tIns="0"/>
          <a:lstStyle>
            <a:lvl1pPr>
              <a:defRPr b="0" i="0"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4" name="Holder 4"/>
          <p:cNvSpPr>
            <a:spLocks noGrp="1"/>
          </p:cNvSpPr>
          <p:nvPr>
            <p:ph idx="7" sz="quarter" type="sldNum"/>
          </p:nvPr>
        </p:nvSpPr>
        <p:spPr/>
        <p:txBody>
          <a:bodyPr bIns="0" lIns="0" numCol="1" rIns="0" t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5" Target="../slideLayouts/slideLayout5.xml" Type="http://schemas.openxmlformats.org/officeDocument/2006/relationships/slideLayout"/><Relationship Id="rId14" Target="../slideLayouts/slideLayout4.xml" Type="http://schemas.openxmlformats.org/officeDocument/2006/relationships/slideLayout"/><Relationship Id="rId13" Target="../slideLayouts/slideLayout3.xml" Type="http://schemas.openxmlformats.org/officeDocument/2006/relationships/slideLayout"/><Relationship Id="rId12" Target="../slideLayouts/slideLayout2.xml" Type="http://schemas.openxmlformats.org/officeDocument/2006/relationships/slideLayout"/><Relationship Id="rId11" Target="../slideLayouts/slideLayout1.xml" Type="http://schemas.openxmlformats.org/officeDocument/2006/relationships/slideLayout"/><Relationship Id="rId9" Target="../media/image8.jpeg" Type="http://schemas.openxmlformats.org/officeDocument/2006/relationships/image"/><Relationship Id="rId10" Target="../media/image9.jpeg" Type="http://schemas.openxmlformats.org/officeDocument/2006/relationships/image"/><Relationship Id="rId8" Target="../media/image7.jpeg" Type="http://schemas.openxmlformats.org/officeDocument/2006/relationships/image"/><Relationship Id="rId7" Target="../media/image6.png" Type="http://schemas.openxmlformats.org/officeDocument/2006/relationships/image"/><Relationship Id="rId6" Target="../media/image5.png" Type="http://schemas.openxmlformats.org/officeDocument/2006/relationships/image"/><Relationship Id="rId5" Target="../media/image4.png" Type="http://schemas.openxmlformats.org/officeDocument/2006/relationships/image"/><Relationship Id="rId4" Target="../media/image3.png" Type="http://schemas.openxmlformats.org/officeDocument/2006/relationships/image"/><Relationship Id="rId3" Target="../media/image2.png" Type="http://schemas.openxmlformats.org/officeDocument/2006/relationships/image"/><Relationship Id="rId2" Target="../media/image1.png" Type="http://schemas.openxmlformats.org/officeDocument/2006/relationships/image"/><Relationship Id="rId1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838961"/>
            <a:ext cx="8686165" cy="0"/>
          </a:xfrm>
          <a:custGeom>
            <a:avLst/>
            <a:gdLst/>
            <a:ahLst/>
            <a:cxnLst/>
            <a:rect b="b" l="l" r="r" t="t"/>
            <a:pathLst>
              <a:path h="0" w="8686165">
                <a:moveTo>
                  <a:pt x="0" y="0"/>
                </a:moveTo>
                <a:lnTo>
                  <a:pt x="8686038" y="0"/>
                </a:lnTo>
              </a:path>
            </a:pathLst>
          </a:custGeom>
          <a:ln w="19811">
            <a:solidFill>
              <a:srgbClr val="336600"/>
            </a:solidFill>
          </a:ln>
        </p:spPr>
        <p:txBody>
          <a:bodyPr bIns="0" lIns="0" numCol="1" rIns="0" rtlCol="0" tIns="0" wrap="square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33399" y="0"/>
            <a:ext cx="0" cy="1219200"/>
          </a:xfrm>
          <a:custGeom>
            <a:avLst/>
            <a:gdLst/>
            <a:ahLst/>
            <a:cxnLst/>
            <a:rect b="b" l="l" r="r" t="t"/>
            <a:pathLst>
              <a:path h="1219200" w="0">
                <a:moveTo>
                  <a:pt x="0" y="0"/>
                </a:moveTo>
                <a:lnTo>
                  <a:pt x="0" y="1219200"/>
                </a:lnTo>
              </a:path>
            </a:pathLst>
          </a:custGeom>
          <a:ln w="12192">
            <a:solidFill>
              <a:srgbClr val="666633"/>
            </a:solidFill>
          </a:ln>
        </p:spPr>
        <p:txBody>
          <a:bodyPr bIns="0" lIns="0" numCol="1" rIns="0" rtlCol="0" tIns="0" wrap="square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cstate="print" r:embed="rId2"/>
          <a:stretch>
            <a:fillRect/>
          </a:stretch>
        </p:blipFill>
        <p:spPr>
          <a:xfrm>
            <a:off x="609599" y="152400"/>
            <a:ext cx="609600" cy="609600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cstate="print" r:embed="rId3"/>
          <a:stretch>
            <a:fillRect/>
          </a:stretch>
        </p:blipFill>
        <p:spPr>
          <a:xfrm>
            <a:off x="108204" y="457200"/>
            <a:ext cx="304799" cy="304800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457199" y="457200"/>
            <a:ext cx="0" cy="762000"/>
          </a:xfrm>
          <a:custGeom>
            <a:avLst/>
            <a:gdLst/>
            <a:ahLst/>
            <a:cxnLst/>
            <a:rect b="b" l="l" r="r" t="t"/>
            <a:pathLst>
              <a:path h="762000" w="0">
                <a:moveTo>
                  <a:pt x="0" y="0"/>
                </a:moveTo>
                <a:lnTo>
                  <a:pt x="0" y="762000"/>
                </a:lnTo>
              </a:path>
            </a:pathLst>
          </a:custGeom>
          <a:ln w="12192">
            <a:solidFill>
              <a:srgbClr val="666633"/>
            </a:solidFill>
          </a:ln>
        </p:spPr>
        <p:txBody>
          <a:bodyPr bIns="0" lIns="0" numCol="1" rIns="0" rtlCol="0" tIns="0" wrap="square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cstate="print" r:embed="rId4"/>
          <a:stretch>
            <a:fillRect/>
          </a:stretch>
        </p:blipFill>
        <p:spPr>
          <a:xfrm>
            <a:off x="609599" y="914400"/>
            <a:ext cx="304800" cy="304800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cstate="print" r:embed="rId5"/>
          <a:stretch>
            <a:fillRect/>
          </a:stretch>
        </p:blipFill>
        <p:spPr>
          <a:xfrm>
            <a:off x="8686800" y="685800"/>
            <a:ext cx="304800" cy="304800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761" y="6630162"/>
            <a:ext cx="9144000" cy="0"/>
          </a:xfrm>
          <a:custGeom>
            <a:avLst/>
            <a:gdLst/>
            <a:ahLst/>
            <a:cxnLst/>
            <a:rect b="b" l="l" r="r" t="t"/>
            <a:pathLst>
              <a:path h="0" w="9144000">
                <a:moveTo>
                  <a:pt x="9144000" y="0"/>
                </a:moveTo>
                <a:lnTo>
                  <a:pt x="0" y="0"/>
                </a:lnTo>
              </a:path>
            </a:pathLst>
          </a:custGeom>
          <a:ln w="19812">
            <a:solidFill>
              <a:srgbClr val="336600"/>
            </a:solidFill>
          </a:ln>
        </p:spPr>
        <p:txBody>
          <a:bodyPr bIns="0" lIns="0" numCol="1" rIns="0" rtlCol="0" tIns="0" wrap="square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8686799" y="6248400"/>
            <a:ext cx="0" cy="457200"/>
          </a:xfrm>
          <a:custGeom>
            <a:avLst/>
            <a:gdLst/>
            <a:ahLst/>
            <a:cxnLst/>
            <a:rect b="b" l="l" r="r" t="t"/>
            <a:pathLst>
              <a:path h="457200" w="0">
                <a:moveTo>
                  <a:pt x="0" y="457200"/>
                </a:moveTo>
                <a:lnTo>
                  <a:pt x="0" y="0"/>
                </a:lnTo>
              </a:path>
            </a:pathLst>
          </a:custGeom>
          <a:ln w="12192">
            <a:solidFill>
              <a:srgbClr val="666633"/>
            </a:solidFill>
          </a:ln>
        </p:spPr>
        <p:txBody>
          <a:bodyPr bIns="0" lIns="0" numCol="1" rIns="0" rtlCol="0" tIns="0" wrap="square"/>
          <a:lstStyle/>
          <a:p>
            <a:endParaRPr/>
          </a:p>
        </p:txBody>
      </p:sp>
      <p:pic>
        <p:nvPicPr>
          <p:cNvPr id="25" name="bg object 25"/>
          <p:cNvPicPr/>
          <p:nvPr/>
        </p:nvPicPr>
        <p:blipFill>
          <a:blip cstate="print" r:embed="rId6"/>
          <a:stretch>
            <a:fillRect/>
          </a:stretch>
        </p:blipFill>
        <p:spPr>
          <a:xfrm>
            <a:off x="8779763" y="6248400"/>
            <a:ext cx="304800" cy="304800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8723375" y="6094476"/>
            <a:ext cx="0" cy="762000"/>
          </a:xfrm>
          <a:custGeom>
            <a:avLst/>
            <a:gdLst/>
            <a:ahLst/>
            <a:cxnLst/>
            <a:rect b="b" l="l" r="r" t="t"/>
            <a:pathLst>
              <a:path h="762000" w="0">
                <a:moveTo>
                  <a:pt x="0" y="761999"/>
                </a:moveTo>
                <a:lnTo>
                  <a:pt x="0" y="0"/>
                </a:lnTo>
              </a:path>
            </a:pathLst>
          </a:custGeom>
          <a:ln w="12192">
            <a:solidFill>
              <a:srgbClr val="666633"/>
            </a:solidFill>
          </a:ln>
        </p:spPr>
        <p:txBody>
          <a:bodyPr bIns="0" lIns="0" numCol="1" rIns="0" rtlCol="0" tIns="0" wrap="square"/>
          <a:lstStyle/>
          <a:p>
            <a:endParaRPr/>
          </a:p>
        </p:txBody>
      </p:sp>
      <p:pic>
        <p:nvPicPr>
          <p:cNvPr id="27" name="bg object 27"/>
          <p:cNvPicPr/>
          <p:nvPr/>
        </p:nvPicPr>
        <p:blipFill>
          <a:blip cstate="print" r:embed="rId7"/>
          <a:stretch>
            <a:fillRect/>
          </a:stretch>
        </p:blipFill>
        <p:spPr>
          <a:xfrm>
            <a:off x="8458199" y="6400800"/>
            <a:ext cx="153924" cy="153924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cstate="print" r:embed="rId8"/>
          <a:stretch>
            <a:fillRect/>
          </a:stretch>
        </p:blipFill>
        <p:spPr>
          <a:xfrm>
            <a:off x="8374380" y="5340096"/>
            <a:ext cx="577596" cy="763524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cstate="print" r:embed="rId9"/>
          <a:stretch>
            <a:fillRect/>
          </a:stretch>
        </p:blipFill>
        <p:spPr>
          <a:xfrm>
            <a:off x="7757159" y="5564124"/>
            <a:ext cx="541020" cy="708660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cstate="print" r:embed="rId10"/>
          <a:stretch>
            <a:fillRect/>
          </a:stretch>
        </p:blipFill>
        <p:spPr>
          <a:xfrm>
            <a:off x="7114032" y="5838444"/>
            <a:ext cx="566927" cy="71018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3376" y="234442"/>
            <a:ext cx="7937246" cy="452120"/>
          </a:xfrm>
          <a:prstGeom prst="rect">
            <a:avLst/>
          </a:prstGeom>
        </p:spPr>
        <p:txBody>
          <a:bodyPr bIns="0" lIns="0" numCol="1" rIns="0" tIns="0" wrap="square">
            <a:spAutoFit/>
          </a:bodyPr>
          <a:lstStyle>
            <a:lvl1pPr>
              <a:defRPr b="1" i="0" sz="2800">
                <a:solidFill>
                  <a:srgbClr val="181866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idx="1" type="body"/>
          </p:nvPr>
        </p:nvSpPr>
        <p:spPr>
          <a:xfrm>
            <a:off x="1504823" y="1625853"/>
            <a:ext cx="6134353" cy="3164840"/>
          </a:xfrm>
          <a:prstGeom prst="rect">
            <a:avLst/>
          </a:prstGeom>
        </p:spPr>
        <p:txBody>
          <a:bodyPr bIns="0" lIns="0" numCol="1" rIns="0" tIns="0" wrap="square">
            <a:spAutoFit/>
          </a:bodyPr>
          <a:lstStyle>
            <a:lvl1pPr>
              <a:defRPr b="1" i="0" sz="18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idx="5" sz="quarter" type="ftr"/>
          </p:nvPr>
        </p:nvSpPr>
        <p:spPr>
          <a:xfrm>
            <a:off x="6714235" y="6664549"/>
            <a:ext cx="1884045" cy="164465"/>
          </a:xfrm>
          <a:prstGeom prst="rect">
            <a:avLst/>
          </a:prstGeom>
        </p:spPr>
        <p:txBody>
          <a:bodyPr bIns="0" lIns="0" numCol="1" rIns="0" tIns="0" wrap="square">
            <a:spAutoFit/>
          </a:bodyPr>
          <a:lstStyle>
            <a:lvl1pPr>
              <a:defRPr b="0" i="0"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dirty="0" spc="-20"/>
              <a:t> </a:t>
            </a:r>
            <a:r>
              <a:rPr dirty="0" spc="-5"/>
              <a:t>Teknik</a:t>
            </a:r>
            <a:r>
              <a:rPr dirty="0"/>
              <a:t> </a:t>
            </a:r>
            <a:r>
              <a:rPr dirty="0" spc="-5"/>
              <a:t>Informatika</a:t>
            </a:r>
            <a:r>
              <a:rPr dirty="0"/>
              <a:t> -</a:t>
            </a:r>
            <a:r>
              <a:rPr dirty="0" spc="-20"/>
              <a:t> </a:t>
            </a:r>
            <a:r>
              <a:rPr dirty="0" spc="-5"/>
              <a:t>UNIKOM</a:t>
            </a:r>
          </a:p>
        </p:txBody>
      </p:sp>
      <p:sp>
        <p:nvSpPr>
          <p:cNvPr id="5" name="Holder 5"/>
          <p:cNvSpPr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tIns="0" wrap="square">
            <a:spAutoFit/>
          </a:bodyPr>
          <a:lstStyle>
            <a:lvl1pPr>
              <a:defRPr b="0" i="0"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6" name="Holder 6"/>
          <p:cNvSpPr>
            <a:spLocks noGrp="1"/>
          </p:cNvSpPr>
          <p:nvPr>
            <p:ph idx="7" sz="quarter" type="sldNum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bIns="0" lIns="0" numCol="1" rIns="0" tIns="0" wrap="square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8" r:id="rId11"/>
    <p:sldLayoutId id="2147483649" r:id="rId12"/>
    <p:sldLayoutId id="2147483650" r:id="rId13"/>
    <p:sldLayoutId id="2147483651" r:id="rId14"/>
    <p:sldLayoutId id="2147483652" r:id="rId1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3" Target="mailto:mail@ekobudisetiawan.com" TargetMode="External" Type="http://schemas.openxmlformats.org/officeDocument/2006/relationships/hyperlink"/><Relationship Id="rId12" Target="mailto:mail@ekobudisetiawan.com" TargetMode="External" Type="http://schemas.openxmlformats.org/officeDocument/2006/relationships/hyperlink"/><Relationship Id="rId11" Target="mailto:mail@ekobudisetiawan.com" TargetMode="External" Type="http://schemas.openxmlformats.org/officeDocument/2006/relationships/hyperlink"/><Relationship Id="rId10" Target="mailto:mail@ekobudisetiawan.com" TargetMode="External" Type="http://schemas.openxmlformats.org/officeDocument/2006/relationships/hyperlink"/><Relationship Id="rId9" Target="../media/image13.jpeg" Type="http://schemas.openxmlformats.org/officeDocument/2006/relationships/image"/><Relationship Id="rId8" Target="../media/image12.jpeg" Type="http://schemas.openxmlformats.org/officeDocument/2006/relationships/image"/><Relationship Id="rId7" Target="../media/image11.jpeg" Type="http://schemas.openxmlformats.org/officeDocument/2006/relationships/image"/><Relationship Id="rId6" Target="../media/image10.jpeg" Type="http://schemas.openxmlformats.org/officeDocument/2006/relationships/image"/><Relationship Id="rId5" Target="../media/image4.png" Type="http://schemas.openxmlformats.org/officeDocument/2006/relationships/image"/><Relationship Id="rId4" Target="../media/image3.png" Type="http://schemas.openxmlformats.org/officeDocument/2006/relationships/image"/><Relationship Id="rId3" Target="../media/image2.png" Type="http://schemas.openxmlformats.org/officeDocument/2006/relationships/image"/><Relationship Id="rId2" Target="../media/image1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0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1.xml.rels><?xml version="1.0" encoding="UTF-8" standalone="yes"?><Relationships xmlns="http://schemas.openxmlformats.org/package/2006/relationships"><Relationship Id="rId4" Target="../media/image18.jpeg" Type="http://schemas.openxmlformats.org/officeDocument/2006/relationships/image"/><Relationship Id="rId3" Target="../media/image17.jpeg" Type="http://schemas.openxmlformats.org/officeDocument/2006/relationships/image"/><Relationship Id="rId2" Target="../media/image16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12.xml.rels><?xml version="1.0" encoding="UTF-8" standalone="yes"?><Relationships xmlns="http://schemas.openxmlformats.org/package/2006/relationships"><Relationship Id="rId2" Target="../media/image19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3.xml.rels><?xml version="1.0" encoding="UTF-8" standalone="yes"?><Relationships xmlns="http://schemas.openxmlformats.org/package/2006/relationships"><Relationship Id="rId2" Target="../media/image13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4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5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6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7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8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9.xml.rels><?xml version="1.0" encoding="UTF-8" standalone="yes"?><Relationships xmlns="http://schemas.openxmlformats.org/package/2006/relationships"><Relationship Id="rId4" Target="../media/image9.jpeg" Type="http://schemas.openxmlformats.org/officeDocument/2006/relationships/image"/><Relationship Id="rId3" Target="../media/image8.jpeg" Type="http://schemas.openxmlformats.org/officeDocument/2006/relationships/image"/><Relationship Id="rId2" Target="../media/image7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2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0.xml.rels><?xml version="1.0" encoding="UTF-8" standalone="yes"?><Relationships xmlns="http://schemas.openxmlformats.org/package/2006/relationships"><Relationship Id="rId2" Target="../media/image20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21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2.xml.rels><?xml version="1.0" encoding="UTF-8" standalone="yes"?><Relationships xmlns="http://schemas.openxmlformats.org/package/2006/relationships"><Relationship Id="rId2" Target="../media/image21.pn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23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4.xml.rels><?xml version="1.0" encoding="UTF-8" standalone="yes"?><Relationships xmlns="http://schemas.openxmlformats.org/package/2006/relationships"><Relationship Id="rId2" Target="../media/image22.pn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25.xml.rels><?xml version="1.0" encoding="UTF-8" standalone="yes"?><Relationships xmlns="http://schemas.openxmlformats.org/package/2006/relationships"><Relationship Id="rId4" Target="../media/image9.jpeg" Type="http://schemas.openxmlformats.org/officeDocument/2006/relationships/image"/><Relationship Id="rId3" Target="../media/image8.jpeg" Type="http://schemas.openxmlformats.org/officeDocument/2006/relationships/image"/><Relationship Id="rId2" Target="../media/image7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26.xml.rels><?xml version="1.0" encoding="UTF-8" standalone="yes"?><Relationships xmlns="http://schemas.openxmlformats.org/package/2006/relationships"><Relationship Id="rId4" Target="../media/image9.jpeg" Type="http://schemas.openxmlformats.org/officeDocument/2006/relationships/image"/><Relationship Id="rId3" Target="../media/image8.jpeg" Type="http://schemas.openxmlformats.org/officeDocument/2006/relationships/image"/><Relationship Id="rId2" Target="../media/image7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27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8.xml.rels><?xml version="1.0" encoding="UTF-8" standalone="yes"?><Relationships xmlns="http://schemas.openxmlformats.org/package/2006/relationships"><Relationship Id="rId5" Target="../media/image26.jpeg" Type="http://schemas.openxmlformats.org/officeDocument/2006/relationships/image"/><Relationship Id="rId4" Target="../media/image25.jpeg" Type="http://schemas.openxmlformats.org/officeDocument/2006/relationships/image"/><Relationship Id="rId3" Target="../media/image24.jpeg" Type="http://schemas.openxmlformats.org/officeDocument/2006/relationships/image"/><Relationship Id="rId2" Target="../media/image23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29.xml.rels><?xml version="1.0" encoding="UTF-8" standalone="yes"?><Relationships xmlns="http://schemas.openxmlformats.org/package/2006/relationships"><Relationship Id="rId2" Target="../media/image27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0.xml.rels><?xml version="1.0" encoding="UTF-8" standalone="yes"?><Relationships xmlns="http://schemas.openxmlformats.org/package/2006/relationships"><Relationship Id="rId3" Target="../media/image29.jpeg" Type="http://schemas.openxmlformats.org/officeDocument/2006/relationships/image"/><Relationship Id="rId2" Target="../media/image28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1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2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3.xml.rels><?xml version="1.0" encoding="UTF-8" standalone="yes"?><Relationships xmlns="http://schemas.openxmlformats.org/package/2006/relationships"><Relationship Id="rId3" Target="../media/image31.png" Type="http://schemas.openxmlformats.org/officeDocument/2006/relationships/image"/><Relationship Id="rId2" Target="../media/image30.pn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34.xml.rels><?xml version="1.0" encoding="UTF-8" standalone="yes"?><Relationships xmlns="http://schemas.openxmlformats.org/package/2006/relationships"><Relationship Id="rId11" Target="../media/image9.jpeg" Type="http://schemas.openxmlformats.org/officeDocument/2006/relationships/image"/><Relationship Id="rId10" Target="../media/image8.jpeg" Type="http://schemas.openxmlformats.org/officeDocument/2006/relationships/image"/><Relationship Id="rId9" Target="../media/image7.jpeg" Type="http://schemas.openxmlformats.org/officeDocument/2006/relationships/image"/><Relationship Id="rId8" Target="../media/image32.png" Type="http://schemas.openxmlformats.org/officeDocument/2006/relationships/image"/><Relationship Id="rId7" Target="../media/image6.png" Type="http://schemas.openxmlformats.org/officeDocument/2006/relationships/image"/><Relationship Id="rId6" Target="../media/image5.png" Type="http://schemas.openxmlformats.org/officeDocument/2006/relationships/image"/><Relationship Id="rId5" Target="../media/image4.png" Type="http://schemas.openxmlformats.org/officeDocument/2006/relationships/image"/><Relationship Id="rId4" Target="../media/image3.png" Type="http://schemas.openxmlformats.org/officeDocument/2006/relationships/image"/><Relationship Id="rId3" Target="../media/image2.png" Type="http://schemas.openxmlformats.org/officeDocument/2006/relationships/image"/><Relationship Id="rId2" Target="../media/image1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5.xml.rels><?xml version="1.0" encoding="UTF-8" standalone="yes"?><Relationships xmlns="http://schemas.openxmlformats.org/package/2006/relationships"><Relationship Id="rId2" Target="../media/image33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6.xml.rels><?xml version="1.0" encoding="UTF-8" standalone="yes"?><Relationships xmlns="http://schemas.openxmlformats.org/package/2006/relationships"><Relationship Id="rId2" Target="../media/image34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7.xml.rels><?xml version="1.0" encoding="UTF-8" standalone="yes"?><Relationships xmlns="http://schemas.openxmlformats.org/package/2006/relationships"><Relationship Id="rId2" Target="../media/image35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8.xml.rels><?xml version="1.0" encoding="UTF-8" standalone="yes"?><Relationships xmlns="http://schemas.openxmlformats.org/package/2006/relationships"><Relationship Id="rId2" Target="../media/image36.pn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39.xml.rels><?xml version="1.0" encoding="UTF-8" standalone="yes"?><Relationships xmlns="http://schemas.openxmlformats.org/package/2006/relationships"><Relationship Id="rId2" Target="../media/image37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0.xml.rels><?xml version="1.0" encoding="UTF-8" standalone="yes"?><Relationships xmlns="http://schemas.openxmlformats.org/package/2006/relationships"><Relationship Id="rId2" Target="../media/image38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1.xml.rels><?xml version="1.0" encoding="UTF-8" standalone="yes"?><Relationships xmlns="http://schemas.openxmlformats.org/package/2006/relationships"><Relationship Id="rId2" Target="../media/image39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2.xml.rels><?xml version="1.0" encoding="UTF-8" standalone="yes"?><Relationships xmlns="http://schemas.openxmlformats.org/package/2006/relationships"><Relationship Id="rId2" Target="../media/image40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3.xml.rels><?xml version="1.0" encoding="UTF-8" standalone="yes"?><Relationships xmlns="http://schemas.openxmlformats.org/package/2006/relationships"><Relationship Id="rId2" Target="../media/image41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4.xml.rels><?xml version="1.0" encoding="UTF-8" standalone="yes"?><Relationships xmlns="http://schemas.openxmlformats.org/package/2006/relationships"><Relationship Id="rId2" Target="../media/image42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5.xml.rels><?xml version="1.0" encoding="UTF-8" standalone="yes"?><Relationships xmlns="http://schemas.openxmlformats.org/package/2006/relationships"><Relationship Id="rId5" Target="../media/image44.jpeg" Type="http://schemas.openxmlformats.org/officeDocument/2006/relationships/image"/><Relationship Id="rId4" Target="../media/image12.jpeg" Type="http://schemas.openxmlformats.org/officeDocument/2006/relationships/image"/><Relationship Id="rId3" Target="../media/image43.jpeg" Type="http://schemas.openxmlformats.org/officeDocument/2006/relationships/image"/><Relationship Id="rId2" Target="../media/image10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46.xml.rels><?xml version="1.0" encoding="UTF-8" standalone="yes"?><Relationships xmlns="http://schemas.openxmlformats.org/package/2006/relationships"><Relationship Id="rId10" Target="../media/image12.jpeg" Type="http://schemas.openxmlformats.org/officeDocument/2006/relationships/image"/><Relationship Id="rId9" Target="../media/image45.jpeg" Type="http://schemas.openxmlformats.org/officeDocument/2006/relationships/image"/><Relationship Id="rId8" Target="../media/image10.jpeg" Type="http://schemas.openxmlformats.org/officeDocument/2006/relationships/image"/><Relationship Id="rId7" Target="../media/image6.png" Type="http://schemas.openxmlformats.org/officeDocument/2006/relationships/image"/><Relationship Id="rId6" Target="../media/image5.png" Type="http://schemas.openxmlformats.org/officeDocument/2006/relationships/image"/><Relationship Id="rId5" Target="../media/image4.png" Type="http://schemas.openxmlformats.org/officeDocument/2006/relationships/image"/><Relationship Id="rId4" Target="../media/image3.png" Type="http://schemas.openxmlformats.org/officeDocument/2006/relationships/image"/><Relationship Id="rId3" Target="../media/image2.png" Type="http://schemas.openxmlformats.org/officeDocument/2006/relationships/image"/><Relationship Id="rId2" Target="../media/image1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<Relationships xmlns="http://schemas.openxmlformats.org/package/2006/relationships"><Relationship Id="rId2" Target="../media/image1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<Relationships xmlns="http://schemas.openxmlformats.org/package/2006/relationships"><Relationship Id="rId2" Target="../media/image15.pn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7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9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1" y="0"/>
            <a:ext cx="8990965" cy="1219200"/>
            <a:chOff x="761" y="0"/>
            <a:chExt cx="8990965" cy="1219200"/>
          </a:xfrm>
        </p:grpSpPr>
        <p:sp>
          <p:nvSpPr>
            <p:cNvPr id="3" name="object 3"/>
            <p:cNvSpPr/>
            <p:nvPr/>
          </p:nvSpPr>
          <p:spPr>
            <a:xfrm>
              <a:off x="761" y="838961"/>
              <a:ext cx="8686165" cy="0"/>
            </a:xfrm>
            <a:custGeom>
              <a:avLst/>
              <a:gdLst/>
              <a:ahLst/>
              <a:cxnLst/>
              <a:rect b="b" l="l" r="r" t="t"/>
              <a:pathLst>
                <a:path h="0" w="8686165">
                  <a:moveTo>
                    <a:pt x="0" y="0"/>
                  </a:moveTo>
                  <a:lnTo>
                    <a:pt x="8686038" y="0"/>
                  </a:lnTo>
                </a:path>
              </a:pathLst>
            </a:custGeom>
            <a:ln w="19811">
              <a:solidFill>
                <a:srgbClr val="336600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33399" y="0"/>
              <a:ext cx="0" cy="1219200"/>
            </a:xfrm>
            <a:custGeom>
              <a:avLst/>
              <a:gdLst/>
              <a:ahLst/>
              <a:cxnLst/>
              <a:rect b="b" l="l" r="r" t="t"/>
              <a:pathLst>
                <a:path h="1219200" w="0">
                  <a:moveTo>
                    <a:pt x="0" y="0"/>
                  </a:moveTo>
                  <a:lnTo>
                    <a:pt x="0" y="1219200"/>
                  </a:lnTo>
                </a:path>
              </a:pathLst>
            </a:custGeom>
            <a:ln w="12192">
              <a:solidFill>
                <a:srgbClr val="666633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cstate="print" r:embed="rId2"/>
            <a:stretch>
              <a:fillRect/>
            </a:stretch>
          </p:blipFill>
          <p:spPr>
            <a:xfrm>
              <a:off x="609599" y="152400"/>
              <a:ext cx="609600" cy="6096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cstate="print" r:embed="rId3"/>
            <a:stretch>
              <a:fillRect/>
            </a:stretch>
          </p:blipFill>
          <p:spPr>
            <a:xfrm>
              <a:off x="108204" y="457200"/>
              <a:ext cx="304799" cy="30480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457199" y="457200"/>
              <a:ext cx="0" cy="762000"/>
            </a:xfrm>
            <a:custGeom>
              <a:avLst/>
              <a:gdLst/>
              <a:ahLst/>
              <a:cxnLst/>
              <a:rect b="b" l="l" r="r" t="t"/>
              <a:pathLst>
                <a:path h="762000" w="0">
                  <a:moveTo>
                    <a:pt x="0" y="0"/>
                  </a:moveTo>
                  <a:lnTo>
                    <a:pt x="0" y="762000"/>
                  </a:lnTo>
                </a:path>
              </a:pathLst>
            </a:custGeom>
            <a:ln w="12192">
              <a:solidFill>
                <a:srgbClr val="666633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cstate="print" r:embed="rId4"/>
            <a:stretch>
              <a:fillRect/>
            </a:stretch>
          </p:blipFill>
          <p:spPr>
            <a:xfrm>
              <a:off x="609599" y="914400"/>
              <a:ext cx="304800" cy="30480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8686800" y="685800"/>
              <a:ext cx="304800" cy="304800"/>
            </a:xfrm>
            <a:prstGeom prst="rect">
              <a:avLst/>
            </a:prstGeom>
          </p:spPr>
        </p:pic>
      </p:grpSp>
      <p:sp>
        <p:nvSpPr>
          <p:cNvPr id="18" name="object 18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z="1400">
                <a:solidFill>
                  <a:srgbClr val="336600"/>
                </a:solidFill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1510664" y="233298"/>
            <a:ext cx="6809105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Organisasi</a:t>
            </a:r>
            <a:r>
              <a:rPr dirty="0" spc="35"/>
              <a:t> </a:t>
            </a:r>
            <a:r>
              <a:rPr dirty="0" spc="-5"/>
              <a:t>&amp;</a:t>
            </a:r>
            <a:r>
              <a:rPr dirty="0" spc="-10"/>
              <a:t> Arsitektur</a:t>
            </a:r>
            <a:r>
              <a:rPr dirty="0" spc="25"/>
              <a:t> </a:t>
            </a:r>
            <a:r>
              <a:rPr dirty="0" spc="-5"/>
              <a:t>Komputer</a:t>
            </a:r>
          </a:p>
        </p:txBody>
      </p:sp>
      <p:grpSp>
        <p:nvGrpSpPr>
          <p:cNvPr id="25" name="object 25"/>
          <p:cNvGrpSpPr/>
          <p:nvPr/>
        </p:nvGrpSpPr>
        <p:grpSpPr>
          <a:xfrm>
            <a:off x="1325880" y="1978151"/>
            <a:ext cx="2039620" cy="2821305"/>
            <a:chOff x="1325880" y="1978151"/>
            <a:chExt cx="2039620" cy="2821305"/>
          </a:xfrm>
        </p:grpSpPr>
        <p:pic>
          <p:nvPicPr>
            <p:cNvPr id="26" name="object 26"/>
            <p:cNvPicPr/>
            <p:nvPr/>
          </p:nvPicPr>
          <p:blipFill>
            <a:blip cstate="print" r:embed="rId6"/>
            <a:stretch>
              <a:fillRect/>
            </a:stretch>
          </p:blipFill>
          <p:spPr>
            <a:xfrm>
              <a:off x="2287524" y="3372611"/>
              <a:ext cx="1077468" cy="1426464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cstate="print" r:embed="rId7"/>
            <a:stretch>
              <a:fillRect/>
            </a:stretch>
          </p:blipFill>
          <p:spPr>
            <a:xfrm>
              <a:off x="2287524" y="1978151"/>
              <a:ext cx="1077468" cy="1348739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cstate="print" r:embed="rId8"/>
            <a:stretch>
              <a:fillRect/>
            </a:stretch>
          </p:blipFill>
          <p:spPr>
            <a:xfrm>
              <a:off x="1325880" y="2666999"/>
              <a:ext cx="1080516" cy="1348739"/>
            </a:xfrm>
            <a:prstGeom prst="rect">
              <a:avLst/>
            </a:prstGeom>
          </p:spPr>
        </p:pic>
      </p:grpSp>
      <p:sp>
        <p:nvSpPr>
          <p:cNvPr id="29" name="object 29"/>
          <p:cNvSpPr txBox="1"/>
          <p:nvPr/>
        </p:nvSpPr>
        <p:spPr>
          <a:xfrm>
            <a:off x="4197222" y="1044066"/>
            <a:ext cx="1093470" cy="33083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 i="1" sz="2000">
                <a:solidFill>
                  <a:srgbClr val="181866"/>
                </a:solidFill>
                <a:latin typeface="Verdana"/>
                <a:cs typeface="Verdana"/>
              </a:rPr>
              <a:t>Memori</a:t>
            </a:r>
            <a:endParaRPr sz="2000">
              <a:latin typeface="Verdana"/>
              <a:cs typeface="Verdana"/>
            </a:endParaRPr>
          </a:p>
        </p:txBody>
      </p:sp>
      <p:pic>
        <p:nvPicPr>
          <p:cNvPr id="30" name="object 30"/>
          <p:cNvPicPr/>
          <p:nvPr/>
        </p:nvPicPr>
        <p:blipFill>
          <a:blip cstate="print" r:embed="rId9"/>
          <a:stretch>
            <a:fillRect/>
          </a:stretch>
        </p:blipFill>
        <p:spPr>
          <a:xfrm>
            <a:off x="4419600" y="2241804"/>
            <a:ext cx="3158944" cy="2714244"/>
          </a:xfrm>
          <a:prstGeom prst="rect">
            <a:avLst/>
          </a:prstGeom>
        </p:spPr>
      </p:pic>
      <p:sp>
        <p:nvSpPr>
          <p:cNvPr id="33" name="object 9"/>
          <p:cNvSpPr txBox="1"/>
          <p:nvPr/>
        </p:nvSpPr>
        <p:spPr>
          <a:xfrm>
            <a:off x="2742945" y="5655360"/>
            <a:ext cx="4594225" cy="350737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err="1" lang="en-US" smtClean="0" sz="2200">
                <a:latin typeface="Verdana"/>
                <a:cs typeface="Verdana"/>
              </a:rPr>
              <a:t>Mardianto</a:t>
            </a:r>
            <a:r>
              <a:rPr smtClean="0" sz="2200">
                <a:latin typeface="Verdana"/>
                <a:cs typeface="Verdana"/>
              </a:rPr>
              <a:t>,</a:t>
            </a:r>
            <a:r>
              <a:rPr smtClean="0" spc="-95" sz="2200">
                <a:latin typeface="Verdana"/>
                <a:cs typeface="Verdana"/>
              </a:rPr>
              <a:t> </a:t>
            </a:r>
            <a:r>
              <a:rPr dirty="0" spc="-25" sz="2200">
                <a:latin typeface="Verdana"/>
                <a:cs typeface="Verdana"/>
              </a:rPr>
              <a:t>S.Kom</a:t>
            </a:r>
            <a:r>
              <a:rPr spc="-25" sz="2200">
                <a:latin typeface="Verdana"/>
                <a:cs typeface="Verdana"/>
              </a:rPr>
              <a:t>.,</a:t>
            </a:r>
            <a:r>
              <a:rPr spc="-95" sz="2200">
                <a:latin typeface="Verdana"/>
                <a:cs typeface="Verdana"/>
              </a:rPr>
              <a:t> </a:t>
            </a:r>
            <a:r>
              <a:rPr smtClean="0" spc="-20" sz="2200">
                <a:latin typeface="Verdana"/>
                <a:cs typeface="Verdana"/>
              </a:rPr>
              <a:t>M.</a:t>
            </a:r>
            <a:r>
              <a:rPr dirty="0" lang="en-US" smtClean="0" spc="-20" sz="2200">
                <a:latin typeface="Verdana"/>
                <a:cs typeface="Verdana"/>
              </a:rPr>
              <a:t>Cs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34" name="object 11"/>
          <p:cNvSpPr txBox="1"/>
          <p:nvPr/>
        </p:nvSpPr>
        <p:spPr>
          <a:xfrm>
            <a:off x="2995041" y="6336893"/>
            <a:ext cx="2320290" cy="212238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err="1" lang="en-US" smtClean="0" spc="-10" sz="1300">
                <a:latin typeface="Verdana"/>
                <a:cs typeface="Verdana"/>
                <a:hlinkClick r:id="rId10"/>
              </a:rPr>
              <a:t>Mardianto.itsc</a:t>
            </a:r>
            <a:r>
              <a:rPr smtClean="0" spc="-10" sz="1300">
                <a:latin typeface="Verdana"/>
                <a:cs typeface="Verdana"/>
                <a:hlinkClick r:id="rId11"/>
              </a:rPr>
              <a:t>@</a:t>
            </a:r>
            <a:r>
              <a:rPr dirty="0" err="1" lang="en-US" smtClean="0" spc="-10" sz="1300">
                <a:latin typeface="Verdana"/>
                <a:cs typeface="Verdana"/>
                <a:hlinkClick r:id="rId12"/>
              </a:rPr>
              <a:t>gmail</a:t>
            </a:r>
            <a:r>
              <a:rPr smtClean="0" spc="-10" sz="1300">
                <a:latin typeface="Verdana"/>
                <a:cs typeface="Verdana"/>
                <a:hlinkClick r:id="rId13"/>
              </a:rPr>
              <a:t>.com</a:t>
            </a:r>
            <a:endParaRPr sz="1300">
              <a:latin typeface="Verdana"/>
              <a:cs typeface="Verdana"/>
            </a:endParaRPr>
          </a:p>
        </p:txBody>
      </p:sp>
      <p:sp>
        <p:nvSpPr>
          <p:cNvPr id="35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36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Kolaka</a:t>
            </a:r>
            <a:endParaRPr dirty="0" spc="-5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10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57164" y="234442"/>
            <a:ext cx="2784475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Metode</a:t>
            </a:r>
            <a:r>
              <a:rPr dirty="0" spc="-40"/>
              <a:t> </a:t>
            </a:r>
            <a:r>
              <a:rPr dirty="0" spc="-10"/>
              <a:t>Akses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23748" y="1378153"/>
            <a:ext cx="7943215" cy="4415790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Sequential</a:t>
            </a:r>
            <a:r>
              <a:rPr b="1" dirty="0" spc="-1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Access</a:t>
            </a:r>
            <a:endParaRPr sz="2400">
              <a:latin typeface="Verdana"/>
              <a:cs typeface="Verdana"/>
            </a:endParaRPr>
          </a:p>
          <a:p>
            <a:pPr indent="-342900" marL="354965" marR="102235">
              <a:lnSpc>
                <a:spcPct val="100000"/>
              </a:lnSpc>
              <a:spcBef>
                <a:spcPts val="5"/>
              </a:spcBef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diorganisasi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menjadi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 unit-unit data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yang </a:t>
            </a:r>
            <a:r>
              <a:rPr dirty="0" i="1" spc="-83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disebut dengan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record.</a:t>
            </a:r>
            <a:endParaRPr sz="2400">
              <a:latin typeface="Verdana"/>
              <a:cs typeface="Verdana"/>
            </a:endParaRPr>
          </a:p>
          <a:p>
            <a:pPr indent="-342900" marL="354965" marR="454659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Akses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harus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dibuat</a:t>
            </a:r>
            <a:r>
              <a:rPr dirty="0" i="1" spc="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dalam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bentuk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urutan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linier </a:t>
            </a:r>
            <a:r>
              <a:rPr dirty="0" i="1" spc="-83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spesifik</a:t>
            </a:r>
            <a:endParaRPr sz="2400">
              <a:latin typeface="Verdana"/>
              <a:cs typeface="Verdana"/>
            </a:endParaRPr>
          </a:p>
          <a:p>
            <a:pPr indent="-342900" marL="354965" marR="5080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Informasi</a:t>
            </a:r>
            <a:r>
              <a:rPr dirty="0" i="1" spc="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pengalamatan yang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disimpan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dipakai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untuk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memisahkan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record-record</a:t>
            </a:r>
            <a:r>
              <a:rPr dirty="0" i="1" spc="4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dan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membantu </a:t>
            </a:r>
            <a:r>
              <a:rPr dirty="0" i="1" spc="-83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proses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pencarian</a:t>
            </a:r>
            <a:endParaRPr sz="2400">
              <a:latin typeface="Verdana"/>
              <a:cs typeface="Verdana"/>
            </a:endParaRPr>
          </a:p>
          <a:p>
            <a:pPr indent="-342900" marL="354965" marR="525145">
              <a:lnSpc>
                <a:spcPct val="100000"/>
              </a:lnSpc>
              <a:spcBef>
                <a:spcPts val="5"/>
              </a:spcBef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Terdapat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shared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read/write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mechanism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untuk </a:t>
            </a:r>
            <a:r>
              <a:rPr dirty="0" i="1" spc="-83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penulisan/pembacaan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memorinya</a:t>
            </a:r>
            <a:endParaRPr sz="2400">
              <a:latin typeface="Verdana"/>
              <a:cs typeface="Verdana"/>
            </a:endParaRPr>
          </a:p>
          <a:p>
            <a:pPr indent="-342900" marL="354965" marR="1492885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Pita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magnetik merupakan memori yang </a:t>
            </a:r>
            <a:r>
              <a:rPr dirty="0" i="1" spc="-83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menggunakan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metode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seq. access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10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</a:t>
            </a:r>
            <a:r>
              <a:rPr dirty="0" err="1" lang="en-US" smtClean="0" spc="-5"/>
              <a:t>Kolaka</a:t>
            </a:r>
            <a:endParaRPr dirty="0" spc="-5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1" y="1327403"/>
            <a:ext cx="9144000" cy="5529580"/>
            <a:chOff x="761" y="1327403"/>
            <a:chExt cx="9144000" cy="5529580"/>
          </a:xfrm>
        </p:grpSpPr>
        <p:pic>
          <p:nvPicPr>
            <p:cNvPr id="3" name="object 3"/>
            <p:cNvPicPr/>
            <p:nvPr/>
          </p:nvPicPr>
          <p:blipFill>
            <a:blip cstate="print" r:embed="rId2"/>
            <a:stretch>
              <a:fillRect/>
            </a:stretch>
          </p:blipFill>
          <p:spPr>
            <a:xfrm>
              <a:off x="3525011" y="1327403"/>
              <a:ext cx="5426964" cy="407060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cstate="print" r:embed="rId3"/>
            <a:stretch>
              <a:fillRect/>
            </a:stretch>
          </p:blipFill>
          <p:spPr>
            <a:xfrm>
              <a:off x="877823" y="4038599"/>
              <a:ext cx="2336292" cy="1406652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8716771" y="179324"/>
            <a:ext cx="187325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-70" sz="1400">
                <a:solidFill>
                  <a:srgbClr val="336600"/>
                </a:solidFill>
                <a:latin typeface="Times New Roman"/>
                <a:cs typeface="Times New Roman"/>
              </a:rPr>
              <a:t>11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5186045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Pita</a:t>
            </a:r>
            <a:r>
              <a:rPr dirty="0" spc="-60"/>
              <a:t> </a:t>
            </a:r>
            <a:r>
              <a:rPr dirty="0" spc="-5"/>
              <a:t>Magnetik</a:t>
            </a:r>
          </a:p>
        </p:txBody>
      </p:sp>
      <p:pic>
        <p:nvPicPr>
          <p:cNvPr id="7" name="object 7"/>
          <p:cNvPicPr/>
          <p:nvPr/>
        </p:nvPicPr>
        <p:blipFill>
          <a:blip cstate="print" r:embed="rId4"/>
          <a:stretch>
            <a:fillRect/>
          </a:stretch>
        </p:blipFill>
        <p:spPr>
          <a:xfrm>
            <a:off x="899160" y="1517903"/>
            <a:ext cx="2314955" cy="1981200"/>
          </a:xfrm>
          <a:prstGeom prst="rect">
            <a:avLst/>
          </a:prstGeom>
        </p:spPr>
      </p:pic>
      <p:sp>
        <p:nvSpPr>
          <p:cNvPr id="11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2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13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</a:t>
            </a:r>
            <a:r>
              <a:rPr dirty="0" err="1" lang="en-US" smtClean="0" spc="-5"/>
              <a:t>Kolaka</a:t>
            </a:r>
            <a:endParaRPr dirty="0" spc="-5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12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57164" y="234442"/>
            <a:ext cx="2784475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Metode</a:t>
            </a:r>
            <a:r>
              <a:rPr dirty="0" spc="-40"/>
              <a:t> </a:t>
            </a:r>
            <a:r>
              <a:rPr dirty="0" spc="-10"/>
              <a:t>Akses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16482" y="1378153"/>
            <a:ext cx="6403340" cy="3917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Sequential</a:t>
            </a:r>
            <a:r>
              <a:rPr b="1" dirty="0" spc="1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Access </a:t>
            </a:r>
            <a:r>
              <a:rPr b="1" dirty="0" sz="2400">
                <a:solidFill>
                  <a:srgbClr val="181866"/>
                </a:solidFill>
                <a:latin typeface="Verdana"/>
                <a:cs typeface="Verdana"/>
              </a:rPr>
              <a:t>Vs</a:t>
            </a:r>
            <a:r>
              <a:rPr b="1" dirty="0" spc="-1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Random</a:t>
            </a:r>
            <a:r>
              <a:rPr b="1" dirty="0" spc="-1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Access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cstate="print" r:embed="rId2"/>
          <a:stretch>
            <a:fillRect/>
          </a:stretch>
        </p:blipFill>
        <p:spPr>
          <a:xfrm>
            <a:off x="2386583" y="2563367"/>
            <a:ext cx="4573524" cy="2613840"/>
          </a:xfrm>
          <a:prstGeom prst="rect">
            <a:avLst/>
          </a:prstGeom>
        </p:spPr>
      </p:pic>
      <p:sp>
        <p:nvSpPr>
          <p:cNvPr id="9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0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11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</a:t>
            </a:r>
            <a:r>
              <a:rPr dirty="0" err="1" lang="en-US" smtClean="0" spc="-5"/>
              <a:t>Kolaka</a:t>
            </a:r>
            <a:endParaRPr dirty="0" spc="-5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cstate="print" r:embed="rId2"/>
          <a:stretch>
            <a:fillRect/>
          </a:stretch>
        </p:blipFill>
        <p:spPr>
          <a:xfrm>
            <a:off x="3172968" y="3188207"/>
            <a:ext cx="3158944" cy="2714243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13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757164" y="234442"/>
            <a:ext cx="2784475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Metode</a:t>
            </a:r>
            <a:r>
              <a:rPr dirty="0" spc="-40"/>
              <a:t> </a:t>
            </a:r>
            <a:r>
              <a:rPr dirty="0" spc="-10"/>
              <a:t>Akses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09422" y="1441830"/>
            <a:ext cx="7682230" cy="148907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Random</a:t>
            </a:r>
            <a:r>
              <a:rPr b="1" dirty="0" spc="-4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Access</a:t>
            </a:r>
            <a:endParaRPr sz="2400">
              <a:latin typeface="Verdana"/>
              <a:cs typeface="Verdana"/>
            </a:endParaRPr>
          </a:p>
          <a:p>
            <a:pPr indent="-342900" marL="355600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Setiap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 lokasi</a:t>
            </a:r>
            <a:r>
              <a:rPr dirty="0" i="1" spc="2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dipilih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secara</a:t>
            </a:r>
            <a:r>
              <a:rPr dirty="0" i="1" spc="-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random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dan</a:t>
            </a:r>
            <a:endParaRPr sz="2400">
              <a:latin typeface="Verdana"/>
              <a:cs typeface="Verdana"/>
            </a:endParaRPr>
          </a:p>
          <a:p>
            <a:pPr algn="r" marR="1194435">
              <a:lnSpc>
                <a:spcPct val="100000"/>
              </a:lnSpc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diakses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serta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dialamati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secara langsung</a:t>
            </a:r>
            <a:endParaRPr sz="2400">
              <a:latin typeface="Verdana"/>
              <a:cs typeface="Verdana"/>
            </a:endParaRPr>
          </a:p>
          <a:p>
            <a:pPr algn="r" indent="-342265" marL="342265" marR="1118870">
              <a:lnSpc>
                <a:spcPct val="100000"/>
              </a:lnSpc>
              <a:buFont typeface="Verdana"/>
              <a:buChar char="-"/>
              <a:tabLst>
                <a:tab algn="l" pos="342265"/>
                <a:tab algn="l" pos="355600"/>
              </a:tabLst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Contohnya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adalah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utama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(RAM)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9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0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11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</a:t>
            </a:r>
            <a:r>
              <a:rPr dirty="0" err="1" lang="en-US" smtClean="0" spc="-5"/>
              <a:t>Kolaka</a:t>
            </a:r>
            <a:endParaRPr dirty="0" spc="-5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14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57164" y="234442"/>
            <a:ext cx="2784475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Metode</a:t>
            </a:r>
            <a:r>
              <a:rPr dirty="0" spc="-40"/>
              <a:t> </a:t>
            </a:r>
            <a:r>
              <a:rPr dirty="0" spc="-10"/>
              <a:t>Akses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9655" y="1821560"/>
            <a:ext cx="6803390" cy="22205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Associative</a:t>
            </a:r>
            <a:r>
              <a:rPr b="1" dirty="0" spc="-1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Access</a:t>
            </a:r>
            <a:endParaRPr sz="2400">
              <a:latin typeface="Verdana"/>
              <a:cs typeface="Verdana"/>
            </a:endParaRPr>
          </a:p>
          <a:p>
            <a:pPr indent="-342900" marL="355600" marR="99060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Jenis</a:t>
            </a:r>
            <a:r>
              <a:rPr dirty="0" i="1" spc="-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random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akses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dirty="0" i="1" spc="-2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memungkinkan </a:t>
            </a:r>
            <a:r>
              <a:rPr dirty="0" i="1" spc="-83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pembandingan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lokasi</a:t>
            </a:r>
            <a:r>
              <a:rPr dirty="0" i="1" spc="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diinginkan</a:t>
            </a:r>
            <a:endParaRPr sz="2400">
              <a:latin typeface="Verdana"/>
              <a:cs typeface="Verdana"/>
            </a:endParaRPr>
          </a:p>
          <a:p>
            <a:pPr indent="-342900" marL="355600" marR="5080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Data dicari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berdasarkan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alamatnya bukan </a:t>
            </a:r>
            <a:r>
              <a:rPr dirty="0" i="1" spc="-83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berdasarkan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isinya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dalam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endParaRPr sz="2400">
              <a:latin typeface="Verdana"/>
              <a:cs typeface="Verdana"/>
            </a:endParaRPr>
          </a:p>
          <a:p>
            <a:pPr indent="-342900" marL="355600">
              <a:lnSpc>
                <a:spcPct val="100000"/>
              </a:lnSpc>
              <a:spcBef>
                <a:spcPts val="5"/>
              </a:spcBef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Contohnya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adalah</a:t>
            </a:r>
            <a:r>
              <a:rPr dirty="0" i="1" spc="-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cache</a:t>
            </a:r>
            <a:r>
              <a:rPr dirty="0" i="1" spc="-2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10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</a:t>
            </a:r>
            <a:r>
              <a:rPr dirty="0" err="1" lang="en-US" smtClean="0" spc="-5"/>
              <a:t>Kolaka</a:t>
            </a:r>
            <a:endParaRPr dirty="0" spc="-5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15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23665" y="234442"/>
            <a:ext cx="5116195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Parameter</a:t>
            </a:r>
            <a:r>
              <a:rPr dirty="0" spc="-30"/>
              <a:t> </a:t>
            </a:r>
            <a:r>
              <a:rPr dirty="0" spc="-5"/>
              <a:t>Utama</a:t>
            </a:r>
            <a:r>
              <a:rPr dirty="0" spc="15"/>
              <a:t> </a:t>
            </a:r>
            <a:r>
              <a:rPr dirty="0" spc="-5"/>
              <a:t>Kinerja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73455" y="1373251"/>
            <a:ext cx="7777480" cy="45065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Access</a:t>
            </a:r>
            <a:r>
              <a:rPr b="1" dirty="0" spc="-3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Time</a:t>
            </a:r>
            <a:endParaRPr sz="2400">
              <a:latin typeface="Verdana"/>
              <a:cs typeface="Verdana"/>
            </a:endParaRPr>
          </a:p>
          <a:p>
            <a:pPr indent="-342900" marL="355600" marR="93345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Untuk</a:t>
            </a:r>
            <a:r>
              <a:rPr dirty="0" i="1" spc="2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RAM, waktu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akses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adalah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 waktu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yang 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dibutuhkan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untuk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melakukan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operasi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baca</a:t>
            </a:r>
            <a:r>
              <a:rPr dirty="0" i="1" spc="-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atau </a:t>
            </a:r>
            <a:r>
              <a:rPr dirty="0" i="1" spc="-82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tulis</a:t>
            </a:r>
            <a:endParaRPr sz="2400">
              <a:latin typeface="Verdana"/>
              <a:cs typeface="Verdana"/>
            </a:endParaRPr>
          </a:p>
          <a:p>
            <a:pPr indent="-342900" marL="355600" marR="154305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non</a:t>
            </a:r>
            <a:r>
              <a:rPr dirty="0" i="1" spc="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random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akses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merupakan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waktu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yang</a:t>
            </a:r>
            <a:r>
              <a:rPr dirty="0" i="1" spc="-2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dibutuhkan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dalam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melakukan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mekanisme </a:t>
            </a:r>
            <a:r>
              <a:rPr dirty="0" i="1" spc="-83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baca</a:t>
            </a:r>
            <a:r>
              <a:rPr dirty="0" i="1" spc="-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atau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tulis</a:t>
            </a:r>
            <a:r>
              <a:rPr dirty="0" i="1" spc="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pada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lokasi</a:t>
            </a:r>
            <a:r>
              <a:rPr dirty="0" i="1" spc="2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tertentu</a:t>
            </a:r>
            <a:endParaRPr sz="2400">
              <a:latin typeface="Verdana"/>
              <a:cs typeface="Verdana"/>
            </a:endParaRPr>
          </a:p>
          <a:p>
            <a:pPr marL="25400">
              <a:lnSpc>
                <a:spcPct val="100000"/>
              </a:lnSpc>
              <a:spcBef>
                <a:spcPts val="720"/>
              </a:spcBef>
            </a:pP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Memory</a:t>
            </a:r>
            <a:r>
              <a:rPr b="1" dirty="0" spc="-3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z="2400">
                <a:solidFill>
                  <a:srgbClr val="181866"/>
                </a:solidFill>
                <a:latin typeface="Verdana"/>
                <a:cs typeface="Verdana"/>
              </a:rPr>
              <a:t>Cycle</a:t>
            </a:r>
            <a:r>
              <a:rPr b="1" dirty="0" spc="-2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Time</a:t>
            </a:r>
            <a:endParaRPr sz="2400">
              <a:latin typeface="Verdana"/>
              <a:cs typeface="Verdana"/>
            </a:endParaRPr>
          </a:p>
          <a:p>
            <a:pPr algn="just" indent="-343535" marL="368300">
              <a:lnSpc>
                <a:spcPct val="100000"/>
              </a:lnSpc>
              <a:buFont typeface="Verdana"/>
              <a:buChar char="-"/>
              <a:tabLst>
                <a:tab algn="l" pos="368935"/>
              </a:tabLst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Konsep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 ini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digunakan pada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RAM</a:t>
            </a:r>
            <a:endParaRPr sz="2400">
              <a:latin typeface="Verdana"/>
              <a:cs typeface="Verdana"/>
            </a:endParaRPr>
          </a:p>
          <a:p>
            <a:pPr algn="just" indent="-342900" marL="368300" marR="5080">
              <a:lnSpc>
                <a:spcPct val="100000"/>
              </a:lnSpc>
              <a:spcBef>
                <a:spcPts val="5"/>
              </a:spcBef>
              <a:buFont typeface="Verdana"/>
              <a:buChar char="-"/>
              <a:tabLst>
                <a:tab algn="l" pos="368935"/>
              </a:tabLst>
            </a:pP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Terdiri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dari access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time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ditambah dengan waktu </a:t>
            </a:r>
            <a:r>
              <a:rPr dirty="0" i="1" spc="-83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yang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diperlukan agar hilang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pada saluran sinyal </a:t>
            </a:r>
            <a:r>
              <a:rPr dirty="0" i="1" spc="-83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alamat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10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</a:t>
            </a:r>
            <a:r>
              <a:rPr dirty="0" err="1" lang="en-US" smtClean="0" spc="-5"/>
              <a:t>Kolaka</a:t>
            </a:r>
            <a:endParaRPr dirty="0" spc="-5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16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76620" y="234442"/>
            <a:ext cx="2562860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Fisik</a:t>
            </a:r>
            <a:r>
              <a:rPr dirty="0" spc="-65"/>
              <a:t> </a:t>
            </a:r>
            <a:r>
              <a:rPr dirty="0" spc="-5"/>
              <a:t>Memori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29234" y="1522603"/>
            <a:ext cx="7943215" cy="3945890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Volatile</a:t>
            </a:r>
            <a:r>
              <a:rPr b="1" dirty="0" spc="1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dan</a:t>
            </a:r>
            <a:r>
              <a:rPr b="1" dirty="0" spc="-2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Non-volatile</a:t>
            </a:r>
            <a:endParaRPr sz="2400">
              <a:latin typeface="Verdana"/>
              <a:cs typeface="Verdana"/>
            </a:endParaRPr>
          </a:p>
          <a:p>
            <a:pPr indent="-342900" marL="355600" marR="342900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Volatile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memory,</a:t>
            </a:r>
            <a:r>
              <a:rPr dirty="0" i="1" spc="2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informasi</a:t>
            </a:r>
            <a:r>
              <a:rPr dirty="0" i="1" spc="3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akan</a:t>
            </a:r>
            <a:r>
              <a:rPr dirty="0" i="1" spc="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hilang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apabila </a:t>
            </a:r>
            <a:r>
              <a:rPr dirty="0" i="1" spc="-82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daya</a:t>
            </a:r>
            <a:r>
              <a:rPr dirty="0" i="1" spc="-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listriknya</a:t>
            </a:r>
            <a:r>
              <a:rPr dirty="0" i="1" spc="2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mati</a:t>
            </a:r>
            <a:endParaRPr sz="2400">
              <a:latin typeface="Verdana"/>
              <a:cs typeface="Verdana"/>
            </a:endParaRPr>
          </a:p>
          <a:p>
            <a:pPr indent="-342900" marL="355600" marR="812165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Non-volatile</a:t>
            </a:r>
            <a:r>
              <a:rPr dirty="0" i="1" spc="2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memory,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informasi</a:t>
            </a:r>
            <a:r>
              <a:rPr dirty="0" i="1" spc="5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tidak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hilang </a:t>
            </a:r>
            <a:r>
              <a:rPr dirty="0" i="1" spc="-82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walau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daya</a:t>
            </a:r>
            <a:r>
              <a:rPr dirty="0" i="1" spc="-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listriknya</a:t>
            </a:r>
            <a:r>
              <a:rPr dirty="0" i="1" spc="3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mati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060"/>
              </a:spcBef>
            </a:pPr>
            <a:r>
              <a:rPr b="1" dirty="0" sz="2400">
                <a:solidFill>
                  <a:srgbClr val="181866"/>
                </a:solidFill>
                <a:latin typeface="Verdana"/>
                <a:cs typeface="Verdana"/>
              </a:rPr>
              <a:t>Media</a:t>
            </a:r>
            <a:r>
              <a:rPr b="1" dirty="0" spc="-1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erasable</a:t>
            </a:r>
            <a:r>
              <a:rPr b="1" dirty="0" spc="-2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dan</a:t>
            </a:r>
            <a:r>
              <a:rPr b="1" dirty="0" spc="-1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nonerasable</a:t>
            </a:r>
            <a:endParaRPr sz="2400">
              <a:latin typeface="Verdana"/>
              <a:cs typeface="Verdana"/>
            </a:endParaRPr>
          </a:p>
          <a:p>
            <a:pPr indent="-342900" marL="355600" marR="5080">
              <a:lnSpc>
                <a:spcPct val="100000"/>
              </a:lnSpc>
              <a:spcBef>
                <a:spcPts val="5"/>
              </a:spcBef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Ada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jenis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r>
              <a:rPr dirty="0" i="1" spc="2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semikonduktor</a:t>
            </a:r>
            <a:r>
              <a:rPr dirty="0" i="1" spc="4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yang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tidak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bisa </a:t>
            </a:r>
            <a:r>
              <a:rPr dirty="0" i="1" spc="-83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dihapus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kecuali</a:t>
            </a:r>
            <a:r>
              <a:rPr dirty="0" i="1" spc="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dengan menghancurkan</a:t>
            </a:r>
            <a:r>
              <a:rPr dirty="0" i="1" spc="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unit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storagenya.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Contohnya</a:t>
            </a:r>
            <a:r>
              <a:rPr dirty="0" i="1" spc="2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adalah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: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ROM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(Read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Only </a:t>
            </a:r>
            <a:r>
              <a:rPr dirty="0" i="1" spc="-83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Memory)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10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</a:t>
            </a:r>
            <a:r>
              <a:rPr dirty="0" err="1" lang="en-US" smtClean="0" spc="-5"/>
              <a:t>Kolaka</a:t>
            </a:r>
            <a:endParaRPr dirty="0" spc="-5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17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797044" y="234442"/>
            <a:ext cx="3742690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Keandalan</a:t>
            </a:r>
            <a:r>
              <a:rPr dirty="0" spc="-20"/>
              <a:t> </a:t>
            </a:r>
            <a:r>
              <a:rPr dirty="0" spc="-5"/>
              <a:t>Memori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2194560" y="3069335"/>
            <a:ext cx="5179060" cy="143510"/>
            <a:chOff x="2194560" y="3069335"/>
            <a:chExt cx="5179060" cy="143510"/>
          </a:xfrm>
        </p:grpSpPr>
        <p:sp>
          <p:nvSpPr>
            <p:cNvPr id="5" name="object 5"/>
            <p:cNvSpPr/>
            <p:nvPr/>
          </p:nvSpPr>
          <p:spPr>
            <a:xfrm>
              <a:off x="2207514" y="3082289"/>
              <a:ext cx="701040" cy="117475"/>
            </a:xfrm>
            <a:custGeom>
              <a:avLst/>
              <a:gdLst/>
              <a:ahLst/>
              <a:cxnLst/>
              <a:rect b="b" l="l" r="r" t="t"/>
              <a:pathLst>
                <a:path h="117475" w="701039">
                  <a:moveTo>
                    <a:pt x="701040" y="0"/>
                  </a:moveTo>
                  <a:lnTo>
                    <a:pt x="165227" y="0"/>
                  </a:lnTo>
                  <a:lnTo>
                    <a:pt x="0" y="117348"/>
                  </a:lnTo>
                  <a:lnTo>
                    <a:pt x="535813" y="117348"/>
                  </a:lnTo>
                  <a:lnTo>
                    <a:pt x="701040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207514" y="3082289"/>
              <a:ext cx="701040" cy="117475"/>
            </a:xfrm>
            <a:custGeom>
              <a:avLst/>
              <a:gdLst/>
              <a:ahLst/>
              <a:cxnLst/>
              <a:rect b="b" l="l" r="r" t="t"/>
              <a:pathLst>
                <a:path h="117475" w="701039">
                  <a:moveTo>
                    <a:pt x="0" y="117348"/>
                  </a:moveTo>
                  <a:lnTo>
                    <a:pt x="165227" y="0"/>
                  </a:lnTo>
                  <a:lnTo>
                    <a:pt x="701040" y="0"/>
                  </a:lnTo>
                  <a:lnTo>
                    <a:pt x="535813" y="117348"/>
                  </a:lnTo>
                  <a:lnTo>
                    <a:pt x="0" y="117348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949702" y="3082289"/>
              <a:ext cx="701040" cy="117475"/>
            </a:xfrm>
            <a:custGeom>
              <a:avLst/>
              <a:gdLst/>
              <a:ahLst/>
              <a:cxnLst/>
              <a:rect b="b" l="l" r="r" t="t"/>
              <a:pathLst>
                <a:path h="117475" w="701039">
                  <a:moveTo>
                    <a:pt x="701039" y="0"/>
                  </a:moveTo>
                  <a:lnTo>
                    <a:pt x="165227" y="0"/>
                  </a:lnTo>
                  <a:lnTo>
                    <a:pt x="0" y="117348"/>
                  </a:lnTo>
                  <a:lnTo>
                    <a:pt x="535813" y="117348"/>
                  </a:lnTo>
                  <a:lnTo>
                    <a:pt x="701039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949702" y="3082289"/>
              <a:ext cx="701040" cy="117475"/>
            </a:xfrm>
            <a:custGeom>
              <a:avLst/>
              <a:gdLst/>
              <a:ahLst/>
              <a:cxnLst/>
              <a:rect b="b" l="l" r="r" t="t"/>
              <a:pathLst>
                <a:path h="117475" w="701039">
                  <a:moveTo>
                    <a:pt x="0" y="117348"/>
                  </a:moveTo>
                  <a:lnTo>
                    <a:pt x="165227" y="0"/>
                  </a:lnTo>
                  <a:lnTo>
                    <a:pt x="701039" y="0"/>
                  </a:lnTo>
                  <a:lnTo>
                    <a:pt x="535813" y="117348"/>
                  </a:lnTo>
                  <a:lnTo>
                    <a:pt x="0" y="117348"/>
                  </a:lnTo>
                  <a:close/>
                </a:path>
              </a:pathLst>
            </a:custGeom>
            <a:ln w="25907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691890" y="3082289"/>
              <a:ext cx="701040" cy="117475"/>
            </a:xfrm>
            <a:custGeom>
              <a:avLst/>
              <a:gdLst/>
              <a:ahLst/>
              <a:cxnLst/>
              <a:rect b="b" l="l" r="r" t="t"/>
              <a:pathLst>
                <a:path h="117475" w="701039">
                  <a:moveTo>
                    <a:pt x="701039" y="0"/>
                  </a:moveTo>
                  <a:lnTo>
                    <a:pt x="165226" y="0"/>
                  </a:lnTo>
                  <a:lnTo>
                    <a:pt x="0" y="117348"/>
                  </a:lnTo>
                  <a:lnTo>
                    <a:pt x="535813" y="117348"/>
                  </a:lnTo>
                  <a:lnTo>
                    <a:pt x="701039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691890" y="3082289"/>
              <a:ext cx="701040" cy="117475"/>
            </a:xfrm>
            <a:custGeom>
              <a:avLst/>
              <a:gdLst/>
              <a:ahLst/>
              <a:cxnLst/>
              <a:rect b="b" l="l" r="r" t="t"/>
              <a:pathLst>
                <a:path h="117475" w="701039">
                  <a:moveTo>
                    <a:pt x="0" y="117348"/>
                  </a:moveTo>
                  <a:lnTo>
                    <a:pt x="165226" y="0"/>
                  </a:lnTo>
                  <a:lnTo>
                    <a:pt x="701039" y="0"/>
                  </a:lnTo>
                  <a:lnTo>
                    <a:pt x="535813" y="117348"/>
                  </a:lnTo>
                  <a:lnTo>
                    <a:pt x="0" y="117348"/>
                  </a:lnTo>
                  <a:close/>
                </a:path>
              </a:pathLst>
            </a:custGeom>
            <a:ln w="25907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434077" y="3082289"/>
              <a:ext cx="701040" cy="117475"/>
            </a:xfrm>
            <a:custGeom>
              <a:avLst/>
              <a:gdLst/>
              <a:ahLst/>
              <a:cxnLst/>
              <a:rect b="b" l="l" r="r" t="t"/>
              <a:pathLst>
                <a:path h="117475" w="701039">
                  <a:moveTo>
                    <a:pt x="701039" y="0"/>
                  </a:moveTo>
                  <a:lnTo>
                    <a:pt x="165226" y="0"/>
                  </a:lnTo>
                  <a:lnTo>
                    <a:pt x="0" y="117348"/>
                  </a:lnTo>
                  <a:lnTo>
                    <a:pt x="535813" y="117348"/>
                  </a:lnTo>
                  <a:lnTo>
                    <a:pt x="701039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434077" y="3082289"/>
              <a:ext cx="701040" cy="117475"/>
            </a:xfrm>
            <a:custGeom>
              <a:avLst/>
              <a:gdLst/>
              <a:ahLst/>
              <a:cxnLst/>
              <a:rect b="b" l="l" r="r" t="t"/>
              <a:pathLst>
                <a:path h="117475" w="701039">
                  <a:moveTo>
                    <a:pt x="0" y="117348"/>
                  </a:moveTo>
                  <a:lnTo>
                    <a:pt x="165226" y="0"/>
                  </a:lnTo>
                  <a:lnTo>
                    <a:pt x="701039" y="0"/>
                  </a:lnTo>
                  <a:lnTo>
                    <a:pt x="535813" y="117348"/>
                  </a:lnTo>
                  <a:lnTo>
                    <a:pt x="0" y="117348"/>
                  </a:lnTo>
                  <a:close/>
                </a:path>
              </a:pathLst>
            </a:custGeom>
            <a:ln w="25907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176266" y="3082289"/>
              <a:ext cx="701040" cy="117475"/>
            </a:xfrm>
            <a:custGeom>
              <a:avLst/>
              <a:gdLst/>
              <a:ahLst/>
              <a:cxnLst/>
              <a:rect b="b" l="l" r="r" t="t"/>
              <a:pathLst>
                <a:path h="117475" w="701039">
                  <a:moveTo>
                    <a:pt x="701039" y="0"/>
                  </a:moveTo>
                  <a:lnTo>
                    <a:pt x="165226" y="0"/>
                  </a:lnTo>
                  <a:lnTo>
                    <a:pt x="0" y="117348"/>
                  </a:lnTo>
                  <a:lnTo>
                    <a:pt x="535813" y="117348"/>
                  </a:lnTo>
                  <a:lnTo>
                    <a:pt x="701039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176266" y="3082289"/>
              <a:ext cx="701040" cy="117475"/>
            </a:xfrm>
            <a:custGeom>
              <a:avLst/>
              <a:gdLst/>
              <a:ahLst/>
              <a:cxnLst/>
              <a:rect b="b" l="l" r="r" t="t"/>
              <a:pathLst>
                <a:path h="117475" w="701039">
                  <a:moveTo>
                    <a:pt x="0" y="117348"/>
                  </a:moveTo>
                  <a:lnTo>
                    <a:pt x="165226" y="0"/>
                  </a:lnTo>
                  <a:lnTo>
                    <a:pt x="701039" y="0"/>
                  </a:lnTo>
                  <a:lnTo>
                    <a:pt x="535813" y="117348"/>
                  </a:lnTo>
                  <a:lnTo>
                    <a:pt x="0" y="117348"/>
                  </a:lnTo>
                  <a:close/>
                </a:path>
              </a:pathLst>
            </a:custGeom>
            <a:ln w="25907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918454" y="3082289"/>
              <a:ext cx="701040" cy="117475"/>
            </a:xfrm>
            <a:custGeom>
              <a:avLst/>
              <a:gdLst/>
              <a:ahLst/>
              <a:cxnLst/>
              <a:rect b="b" l="l" r="r" t="t"/>
              <a:pathLst>
                <a:path h="117475" w="701040">
                  <a:moveTo>
                    <a:pt x="701040" y="0"/>
                  </a:moveTo>
                  <a:lnTo>
                    <a:pt x="165226" y="0"/>
                  </a:lnTo>
                  <a:lnTo>
                    <a:pt x="0" y="117348"/>
                  </a:lnTo>
                  <a:lnTo>
                    <a:pt x="535813" y="117348"/>
                  </a:lnTo>
                  <a:lnTo>
                    <a:pt x="701040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918454" y="3082289"/>
              <a:ext cx="701040" cy="117475"/>
            </a:xfrm>
            <a:custGeom>
              <a:avLst/>
              <a:gdLst/>
              <a:ahLst/>
              <a:cxnLst/>
              <a:rect b="b" l="l" r="r" t="t"/>
              <a:pathLst>
                <a:path h="117475" w="701040">
                  <a:moveTo>
                    <a:pt x="0" y="117348"/>
                  </a:moveTo>
                  <a:lnTo>
                    <a:pt x="165226" y="0"/>
                  </a:lnTo>
                  <a:lnTo>
                    <a:pt x="701040" y="0"/>
                  </a:lnTo>
                  <a:lnTo>
                    <a:pt x="535813" y="117348"/>
                  </a:lnTo>
                  <a:lnTo>
                    <a:pt x="0" y="117348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659118" y="3082289"/>
              <a:ext cx="701040" cy="117475"/>
            </a:xfrm>
            <a:custGeom>
              <a:avLst/>
              <a:gdLst/>
              <a:ahLst/>
              <a:cxnLst/>
              <a:rect b="b" l="l" r="r" t="t"/>
              <a:pathLst>
                <a:path h="117475" w="701040">
                  <a:moveTo>
                    <a:pt x="701039" y="0"/>
                  </a:moveTo>
                  <a:lnTo>
                    <a:pt x="165226" y="0"/>
                  </a:lnTo>
                  <a:lnTo>
                    <a:pt x="0" y="117348"/>
                  </a:lnTo>
                  <a:lnTo>
                    <a:pt x="535812" y="117348"/>
                  </a:lnTo>
                  <a:lnTo>
                    <a:pt x="701039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659118" y="3082289"/>
              <a:ext cx="701040" cy="117475"/>
            </a:xfrm>
            <a:custGeom>
              <a:avLst/>
              <a:gdLst/>
              <a:ahLst/>
              <a:cxnLst/>
              <a:rect b="b" l="l" r="r" t="t"/>
              <a:pathLst>
                <a:path h="117475" w="701040">
                  <a:moveTo>
                    <a:pt x="0" y="117348"/>
                  </a:moveTo>
                  <a:lnTo>
                    <a:pt x="165226" y="0"/>
                  </a:lnTo>
                  <a:lnTo>
                    <a:pt x="701039" y="0"/>
                  </a:lnTo>
                  <a:lnTo>
                    <a:pt x="535812" y="117348"/>
                  </a:lnTo>
                  <a:lnTo>
                    <a:pt x="0" y="117348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2194560" y="3732276"/>
            <a:ext cx="5179060" cy="142240"/>
            <a:chOff x="2194560" y="3732276"/>
            <a:chExt cx="5179060" cy="142240"/>
          </a:xfrm>
        </p:grpSpPr>
        <p:sp>
          <p:nvSpPr>
            <p:cNvPr id="20" name="object 20"/>
            <p:cNvSpPr/>
            <p:nvPr/>
          </p:nvSpPr>
          <p:spPr>
            <a:xfrm>
              <a:off x="2207514" y="3745230"/>
              <a:ext cx="701040" cy="116205"/>
            </a:xfrm>
            <a:custGeom>
              <a:avLst/>
              <a:gdLst/>
              <a:ahLst/>
              <a:cxnLst/>
              <a:rect b="b" l="l" r="r" t="t"/>
              <a:pathLst>
                <a:path h="116204" w="701039">
                  <a:moveTo>
                    <a:pt x="701040" y="0"/>
                  </a:moveTo>
                  <a:lnTo>
                    <a:pt x="163068" y="0"/>
                  </a:lnTo>
                  <a:lnTo>
                    <a:pt x="0" y="115824"/>
                  </a:lnTo>
                  <a:lnTo>
                    <a:pt x="537972" y="115824"/>
                  </a:lnTo>
                  <a:lnTo>
                    <a:pt x="701040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207514" y="3745230"/>
              <a:ext cx="701040" cy="116205"/>
            </a:xfrm>
            <a:custGeom>
              <a:avLst/>
              <a:gdLst/>
              <a:ahLst/>
              <a:cxnLst/>
              <a:rect b="b" l="l" r="r" t="t"/>
              <a:pathLst>
                <a:path h="116204" w="701039">
                  <a:moveTo>
                    <a:pt x="0" y="115824"/>
                  </a:moveTo>
                  <a:lnTo>
                    <a:pt x="163068" y="0"/>
                  </a:lnTo>
                  <a:lnTo>
                    <a:pt x="701040" y="0"/>
                  </a:lnTo>
                  <a:lnTo>
                    <a:pt x="537972" y="115824"/>
                  </a:lnTo>
                  <a:lnTo>
                    <a:pt x="0" y="115824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949702" y="3745230"/>
              <a:ext cx="701040" cy="116205"/>
            </a:xfrm>
            <a:custGeom>
              <a:avLst/>
              <a:gdLst/>
              <a:ahLst/>
              <a:cxnLst/>
              <a:rect b="b" l="l" r="r" t="t"/>
              <a:pathLst>
                <a:path h="116204" w="701039">
                  <a:moveTo>
                    <a:pt x="701039" y="0"/>
                  </a:moveTo>
                  <a:lnTo>
                    <a:pt x="163068" y="0"/>
                  </a:lnTo>
                  <a:lnTo>
                    <a:pt x="0" y="115824"/>
                  </a:lnTo>
                  <a:lnTo>
                    <a:pt x="537972" y="115824"/>
                  </a:lnTo>
                  <a:lnTo>
                    <a:pt x="701039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949702" y="3745230"/>
              <a:ext cx="701040" cy="116205"/>
            </a:xfrm>
            <a:custGeom>
              <a:avLst/>
              <a:gdLst/>
              <a:ahLst/>
              <a:cxnLst/>
              <a:rect b="b" l="l" r="r" t="t"/>
              <a:pathLst>
                <a:path h="116204" w="701039">
                  <a:moveTo>
                    <a:pt x="0" y="115824"/>
                  </a:moveTo>
                  <a:lnTo>
                    <a:pt x="163068" y="0"/>
                  </a:lnTo>
                  <a:lnTo>
                    <a:pt x="701039" y="0"/>
                  </a:lnTo>
                  <a:lnTo>
                    <a:pt x="537972" y="115824"/>
                  </a:lnTo>
                  <a:lnTo>
                    <a:pt x="0" y="115824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691890" y="3745230"/>
              <a:ext cx="701040" cy="116205"/>
            </a:xfrm>
            <a:custGeom>
              <a:avLst/>
              <a:gdLst/>
              <a:ahLst/>
              <a:cxnLst/>
              <a:rect b="b" l="l" r="r" t="t"/>
              <a:pathLst>
                <a:path h="116204" w="701039">
                  <a:moveTo>
                    <a:pt x="701039" y="0"/>
                  </a:moveTo>
                  <a:lnTo>
                    <a:pt x="163068" y="0"/>
                  </a:lnTo>
                  <a:lnTo>
                    <a:pt x="0" y="115824"/>
                  </a:lnTo>
                  <a:lnTo>
                    <a:pt x="537972" y="115824"/>
                  </a:lnTo>
                  <a:lnTo>
                    <a:pt x="701039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691890" y="3745230"/>
              <a:ext cx="701040" cy="116205"/>
            </a:xfrm>
            <a:custGeom>
              <a:avLst/>
              <a:gdLst/>
              <a:ahLst/>
              <a:cxnLst/>
              <a:rect b="b" l="l" r="r" t="t"/>
              <a:pathLst>
                <a:path h="116204" w="701039">
                  <a:moveTo>
                    <a:pt x="0" y="115824"/>
                  </a:moveTo>
                  <a:lnTo>
                    <a:pt x="163068" y="0"/>
                  </a:lnTo>
                  <a:lnTo>
                    <a:pt x="701039" y="0"/>
                  </a:lnTo>
                  <a:lnTo>
                    <a:pt x="537972" y="115824"/>
                  </a:lnTo>
                  <a:lnTo>
                    <a:pt x="0" y="115824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434077" y="3745230"/>
              <a:ext cx="701040" cy="116205"/>
            </a:xfrm>
            <a:custGeom>
              <a:avLst/>
              <a:gdLst/>
              <a:ahLst/>
              <a:cxnLst/>
              <a:rect b="b" l="l" r="r" t="t"/>
              <a:pathLst>
                <a:path h="116204" w="701039">
                  <a:moveTo>
                    <a:pt x="701039" y="0"/>
                  </a:moveTo>
                  <a:lnTo>
                    <a:pt x="163068" y="0"/>
                  </a:lnTo>
                  <a:lnTo>
                    <a:pt x="0" y="115824"/>
                  </a:lnTo>
                  <a:lnTo>
                    <a:pt x="537972" y="115824"/>
                  </a:lnTo>
                  <a:lnTo>
                    <a:pt x="701039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434077" y="3745230"/>
              <a:ext cx="701040" cy="116205"/>
            </a:xfrm>
            <a:custGeom>
              <a:avLst/>
              <a:gdLst/>
              <a:ahLst/>
              <a:cxnLst/>
              <a:rect b="b" l="l" r="r" t="t"/>
              <a:pathLst>
                <a:path h="116204" w="701039">
                  <a:moveTo>
                    <a:pt x="0" y="115824"/>
                  </a:moveTo>
                  <a:lnTo>
                    <a:pt x="163068" y="0"/>
                  </a:lnTo>
                  <a:lnTo>
                    <a:pt x="701039" y="0"/>
                  </a:lnTo>
                  <a:lnTo>
                    <a:pt x="537972" y="115824"/>
                  </a:lnTo>
                  <a:lnTo>
                    <a:pt x="0" y="115824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176266" y="3745230"/>
              <a:ext cx="701040" cy="116205"/>
            </a:xfrm>
            <a:custGeom>
              <a:avLst/>
              <a:gdLst/>
              <a:ahLst/>
              <a:cxnLst/>
              <a:rect b="b" l="l" r="r" t="t"/>
              <a:pathLst>
                <a:path h="116204" w="701039">
                  <a:moveTo>
                    <a:pt x="701039" y="0"/>
                  </a:moveTo>
                  <a:lnTo>
                    <a:pt x="163068" y="0"/>
                  </a:lnTo>
                  <a:lnTo>
                    <a:pt x="0" y="115824"/>
                  </a:lnTo>
                  <a:lnTo>
                    <a:pt x="537972" y="115824"/>
                  </a:lnTo>
                  <a:lnTo>
                    <a:pt x="701039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176266" y="3745230"/>
              <a:ext cx="701040" cy="116205"/>
            </a:xfrm>
            <a:custGeom>
              <a:avLst/>
              <a:gdLst/>
              <a:ahLst/>
              <a:cxnLst/>
              <a:rect b="b" l="l" r="r" t="t"/>
              <a:pathLst>
                <a:path h="116204" w="701039">
                  <a:moveTo>
                    <a:pt x="0" y="115824"/>
                  </a:moveTo>
                  <a:lnTo>
                    <a:pt x="163068" y="0"/>
                  </a:lnTo>
                  <a:lnTo>
                    <a:pt x="701039" y="0"/>
                  </a:lnTo>
                  <a:lnTo>
                    <a:pt x="537972" y="115824"/>
                  </a:lnTo>
                  <a:lnTo>
                    <a:pt x="0" y="115824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918454" y="3745230"/>
              <a:ext cx="701040" cy="116205"/>
            </a:xfrm>
            <a:custGeom>
              <a:avLst/>
              <a:gdLst/>
              <a:ahLst/>
              <a:cxnLst/>
              <a:rect b="b" l="l" r="r" t="t"/>
              <a:pathLst>
                <a:path h="116204" w="701040">
                  <a:moveTo>
                    <a:pt x="701040" y="0"/>
                  </a:moveTo>
                  <a:lnTo>
                    <a:pt x="163068" y="0"/>
                  </a:lnTo>
                  <a:lnTo>
                    <a:pt x="0" y="115824"/>
                  </a:lnTo>
                  <a:lnTo>
                    <a:pt x="537972" y="115824"/>
                  </a:lnTo>
                  <a:lnTo>
                    <a:pt x="701040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918454" y="3745230"/>
              <a:ext cx="701040" cy="116205"/>
            </a:xfrm>
            <a:custGeom>
              <a:avLst/>
              <a:gdLst/>
              <a:ahLst/>
              <a:cxnLst/>
              <a:rect b="b" l="l" r="r" t="t"/>
              <a:pathLst>
                <a:path h="116204" w="701040">
                  <a:moveTo>
                    <a:pt x="0" y="115824"/>
                  </a:moveTo>
                  <a:lnTo>
                    <a:pt x="163068" y="0"/>
                  </a:lnTo>
                  <a:lnTo>
                    <a:pt x="701040" y="0"/>
                  </a:lnTo>
                  <a:lnTo>
                    <a:pt x="537972" y="115824"/>
                  </a:lnTo>
                  <a:lnTo>
                    <a:pt x="0" y="115824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659118" y="3745230"/>
              <a:ext cx="701040" cy="116205"/>
            </a:xfrm>
            <a:custGeom>
              <a:avLst/>
              <a:gdLst/>
              <a:ahLst/>
              <a:cxnLst/>
              <a:rect b="b" l="l" r="r" t="t"/>
              <a:pathLst>
                <a:path h="116204" w="701040">
                  <a:moveTo>
                    <a:pt x="701039" y="0"/>
                  </a:moveTo>
                  <a:lnTo>
                    <a:pt x="163067" y="0"/>
                  </a:lnTo>
                  <a:lnTo>
                    <a:pt x="0" y="115824"/>
                  </a:lnTo>
                  <a:lnTo>
                    <a:pt x="537972" y="115824"/>
                  </a:lnTo>
                  <a:lnTo>
                    <a:pt x="701039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659118" y="3745230"/>
              <a:ext cx="701040" cy="116205"/>
            </a:xfrm>
            <a:custGeom>
              <a:avLst/>
              <a:gdLst/>
              <a:ahLst/>
              <a:cxnLst/>
              <a:rect b="b" l="l" r="r" t="t"/>
              <a:pathLst>
                <a:path h="116204" w="701040">
                  <a:moveTo>
                    <a:pt x="0" y="115824"/>
                  </a:moveTo>
                  <a:lnTo>
                    <a:pt x="163067" y="0"/>
                  </a:lnTo>
                  <a:lnTo>
                    <a:pt x="701039" y="0"/>
                  </a:lnTo>
                  <a:lnTo>
                    <a:pt x="537972" y="115824"/>
                  </a:lnTo>
                  <a:lnTo>
                    <a:pt x="0" y="115824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2278507" y="2647949"/>
            <a:ext cx="2649855" cy="1685925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dirty="0" spc="-5" sz="2200">
                <a:solidFill>
                  <a:srgbClr val="003366"/>
                </a:solidFill>
                <a:latin typeface="Verdana"/>
                <a:cs typeface="Verdana"/>
              </a:rPr>
              <a:t>Berapa</a:t>
            </a:r>
            <a:r>
              <a:rPr b="1" dirty="0" spc="-25" sz="22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pc="-10" sz="2200">
                <a:solidFill>
                  <a:srgbClr val="003366"/>
                </a:solidFill>
                <a:latin typeface="Verdana"/>
                <a:cs typeface="Verdana"/>
              </a:rPr>
              <a:t>Banyak</a:t>
            </a:r>
            <a:r>
              <a:rPr b="1" dirty="0" spc="10" sz="22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pc="-5" sz="2200">
                <a:solidFill>
                  <a:srgbClr val="003366"/>
                </a:solidFill>
                <a:latin typeface="Verdana"/>
                <a:cs typeface="Verdana"/>
              </a:rPr>
              <a:t>?</a:t>
            </a:r>
            <a:endParaRPr sz="2200">
              <a:latin typeface="Verdana"/>
              <a:cs typeface="Verdana"/>
            </a:endParaRPr>
          </a:p>
          <a:p>
            <a:pPr marL="12700" marR="227329">
              <a:lnSpc>
                <a:spcPts val="5220"/>
              </a:lnSpc>
              <a:spcBef>
                <a:spcPts val="400"/>
              </a:spcBef>
            </a:pPr>
            <a:r>
              <a:rPr b="1" dirty="0" spc="-5" sz="2200">
                <a:solidFill>
                  <a:srgbClr val="003366"/>
                </a:solidFill>
                <a:latin typeface="Verdana"/>
                <a:cs typeface="Verdana"/>
              </a:rPr>
              <a:t>Berapa Cepat ? </a:t>
            </a:r>
            <a:r>
              <a:rPr b="1" dirty="0" spc="-740" sz="22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pc="-5" sz="2200">
                <a:solidFill>
                  <a:srgbClr val="003366"/>
                </a:solidFill>
                <a:latin typeface="Verdana"/>
                <a:cs typeface="Verdana"/>
              </a:rPr>
              <a:t>Berapa</a:t>
            </a:r>
            <a:r>
              <a:rPr b="1" dirty="0" spc="-25" sz="22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pc="-10" sz="2200">
                <a:solidFill>
                  <a:srgbClr val="003366"/>
                </a:solidFill>
                <a:latin typeface="Verdana"/>
                <a:cs typeface="Verdana"/>
              </a:rPr>
              <a:t>Mahal</a:t>
            </a:r>
            <a:r>
              <a:rPr b="1" dirty="0" spc="-15" sz="22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pc="-5" sz="2200">
                <a:solidFill>
                  <a:srgbClr val="003366"/>
                </a:solidFill>
                <a:latin typeface="Verdana"/>
                <a:cs typeface="Verdana"/>
              </a:rPr>
              <a:t>?</a:t>
            </a:r>
            <a:endParaRPr sz="2200">
              <a:latin typeface="Verdana"/>
              <a:cs typeface="Verdana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2194560" y="4393691"/>
            <a:ext cx="5179060" cy="143510"/>
            <a:chOff x="2194560" y="4393691"/>
            <a:chExt cx="5179060" cy="143510"/>
          </a:xfrm>
        </p:grpSpPr>
        <p:sp>
          <p:nvSpPr>
            <p:cNvPr id="36" name="object 36"/>
            <p:cNvSpPr/>
            <p:nvPr/>
          </p:nvSpPr>
          <p:spPr>
            <a:xfrm>
              <a:off x="2207514" y="4406645"/>
              <a:ext cx="701040" cy="117475"/>
            </a:xfrm>
            <a:custGeom>
              <a:avLst/>
              <a:gdLst/>
              <a:ahLst/>
              <a:cxnLst/>
              <a:rect b="b" l="l" r="r" t="t"/>
              <a:pathLst>
                <a:path h="117475" w="701039">
                  <a:moveTo>
                    <a:pt x="701040" y="0"/>
                  </a:moveTo>
                  <a:lnTo>
                    <a:pt x="165227" y="0"/>
                  </a:lnTo>
                  <a:lnTo>
                    <a:pt x="0" y="117347"/>
                  </a:lnTo>
                  <a:lnTo>
                    <a:pt x="535813" y="117347"/>
                  </a:lnTo>
                  <a:lnTo>
                    <a:pt x="701040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207514" y="4406645"/>
              <a:ext cx="701040" cy="117475"/>
            </a:xfrm>
            <a:custGeom>
              <a:avLst/>
              <a:gdLst/>
              <a:ahLst/>
              <a:cxnLst/>
              <a:rect b="b" l="l" r="r" t="t"/>
              <a:pathLst>
                <a:path h="117475" w="701039">
                  <a:moveTo>
                    <a:pt x="0" y="117347"/>
                  </a:moveTo>
                  <a:lnTo>
                    <a:pt x="165227" y="0"/>
                  </a:lnTo>
                  <a:lnTo>
                    <a:pt x="701040" y="0"/>
                  </a:lnTo>
                  <a:lnTo>
                    <a:pt x="535813" y="117347"/>
                  </a:lnTo>
                  <a:lnTo>
                    <a:pt x="0" y="117347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949702" y="4406645"/>
              <a:ext cx="701040" cy="117475"/>
            </a:xfrm>
            <a:custGeom>
              <a:avLst/>
              <a:gdLst/>
              <a:ahLst/>
              <a:cxnLst/>
              <a:rect b="b" l="l" r="r" t="t"/>
              <a:pathLst>
                <a:path h="117475" w="701039">
                  <a:moveTo>
                    <a:pt x="701039" y="0"/>
                  </a:moveTo>
                  <a:lnTo>
                    <a:pt x="165227" y="0"/>
                  </a:lnTo>
                  <a:lnTo>
                    <a:pt x="0" y="117347"/>
                  </a:lnTo>
                  <a:lnTo>
                    <a:pt x="535813" y="117347"/>
                  </a:lnTo>
                  <a:lnTo>
                    <a:pt x="701039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949702" y="4406645"/>
              <a:ext cx="701040" cy="117475"/>
            </a:xfrm>
            <a:custGeom>
              <a:avLst/>
              <a:gdLst/>
              <a:ahLst/>
              <a:cxnLst/>
              <a:rect b="b" l="l" r="r" t="t"/>
              <a:pathLst>
                <a:path h="117475" w="701039">
                  <a:moveTo>
                    <a:pt x="0" y="117347"/>
                  </a:moveTo>
                  <a:lnTo>
                    <a:pt x="165227" y="0"/>
                  </a:lnTo>
                  <a:lnTo>
                    <a:pt x="701039" y="0"/>
                  </a:lnTo>
                  <a:lnTo>
                    <a:pt x="535813" y="117347"/>
                  </a:lnTo>
                  <a:lnTo>
                    <a:pt x="0" y="117347"/>
                  </a:lnTo>
                  <a:close/>
                </a:path>
              </a:pathLst>
            </a:custGeom>
            <a:ln w="25907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691890" y="4406645"/>
              <a:ext cx="701040" cy="117475"/>
            </a:xfrm>
            <a:custGeom>
              <a:avLst/>
              <a:gdLst/>
              <a:ahLst/>
              <a:cxnLst/>
              <a:rect b="b" l="l" r="r" t="t"/>
              <a:pathLst>
                <a:path h="117475" w="701039">
                  <a:moveTo>
                    <a:pt x="701039" y="0"/>
                  </a:moveTo>
                  <a:lnTo>
                    <a:pt x="165226" y="0"/>
                  </a:lnTo>
                  <a:lnTo>
                    <a:pt x="0" y="117347"/>
                  </a:lnTo>
                  <a:lnTo>
                    <a:pt x="535813" y="117347"/>
                  </a:lnTo>
                  <a:lnTo>
                    <a:pt x="701039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691890" y="4406645"/>
              <a:ext cx="701040" cy="117475"/>
            </a:xfrm>
            <a:custGeom>
              <a:avLst/>
              <a:gdLst/>
              <a:ahLst/>
              <a:cxnLst/>
              <a:rect b="b" l="l" r="r" t="t"/>
              <a:pathLst>
                <a:path h="117475" w="701039">
                  <a:moveTo>
                    <a:pt x="0" y="117347"/>
                  </a:moveTo>
                  <a:lnTo>
                    <a:pt x="165226" y="0"/>
                  </a:lnTo>
                  <a:lnTo>
                    <a:pt x="701039" y="0"/>
                  </a:lnTo>
                  <a:lnTo>
                    <a:pt x="535813" y="117347"/>
                  </a:lnTo>
                  <a:lnTo>
                    <a:pt x="0" y="117347"/>
                  </a:lnTo>
                  <a:close/>
                </a:path>
              </a:pathLst>
            </a:custGeom>
            <a:ln w="25907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434077" y="4406645"/>
              <a:ext cx="701040" cy="117475"/>
            </a:xfrm>
            <a:custGeom>
              <a:avLst/>
              <a:gdLst/>
              <a:ahLst/>
              <a:cxnLst/>
              <a:rect b="b" l="l" r="r" t="t"/>
              <a:pathLst>
                <a:path h="117475" w="701039">
                  <a:moveTo>
                    <a:pt x="701039" y="0"/>
                  </a:moveTo>
                  <a:lnTo>
                    <a:pt x="165226" y="0"/>
                  </a:lnTo>
                  <a:lnTo>
                    <a:pt x="0" y="117347"/>
                  </a:lnTo>
                  <a:lnTo>
                    <a:pt x="535813" y="117347"/>
                  </a:lnTo>
                  <a:lnTo>
                    <a:pt x="701039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434077" y="4406645"/>
              <a:ext cx="701040" cy="117475"/>
            </a:xfrm>
            <a:custGeom>
              <a:avLst/>
              <a:gdLst/>
              <a:ahLst/>
              <a:cxnLst/>
              <a:rect b="b" l="l" r="r" t="t"/>
              <a:pathLst>
                <a:path h="117475" w="701039">
                  <a:moveTo>
                    <a:pt x="0" y="117347"/>
                  </a:moveTo>
                  <a:lnTo>
                    <a:pt x="165226" y="0"/>
                  </a:lnTo>
                  <a:lnTo>
                    <a:pt x="701039" y="0"/>
                  </a:lnTo>
                  <a:lnTo>
                    <a:pt x="535813" y="117347"/>
                  </a:lnTo>
                  <a:lnTo>
                    <a:pt x="0" y="117347"/>
                  </a:lnTo>
                  <a:close/>
                </a:path>
              </a:pathLst>
            </a:custGeom>
            <a:ln w="25907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176266" y="4406645"/>
              <a:ext cx="701040" cy="117475"/>
            </a:xfrm>
            <a:custGeom>
              <a:avLst/>
              <a:gdLst/>
              <a:ahLst/>
              <a:cxnLst/>
              <a:rect b="b" l="l" r="r" t="t"/>
              <a:pathLst>
                <a:path h="117475" w="701039">
                  <a:moveTo>
                    <a:pt x="701039" y="0"/>
                  </a:moveTo>
                  <a:lnTo>
                    <a:pt x="165226" y="0"/>
                  </a:lnTo>
                  <a:lnTo>
                    <a:pt x="0" y="117347"/>
                  </a:lnTo>
                  <a:lnTo>
                    <a:pt x="535813" y="117347"/>
                  </a:lnTo>
                  <a:lnTo>
                    <a:pt x="701039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176266" y="4406645"/>
              <a:ext cx="701040" cy="117475"/>
            </a:xfrm>
            <a:custGeom>
              <a:avLst/>
              <a:gdLst/>
              <a:ahLst/>
              <a:cxnLst/>
              <a:rect b="b" l="l" r="r" t="t"/>
              <a:pathLst>
                <a:path h="117475" w="701039">
                  <a:moveTo>
                    <a:pt x="0" y="117347"/>
                  </a:moveTo>
                  <a:lnTo>
                    <a:pt x="165226" y="0"/>
                  </a:lnTo>
                  <a:lnTo>
                    <a:pt x="701039" y="0"/>
                  </a:lnTo>
                  <a:lnTo>
                    <a:pt x="535813" y="117347"/>
                  </a:lnTo>
                  <a:lnTo>
                    <a:pt x="0" y="117347"/>
                  </a:lnTo>
                  <a:close/>
                </a:path>
              </a:pathLst>
            </a:custGeom>
            <a:ln w="25907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918454" y="4406645"/>
              <a:ext cx="701040" cy="117475"/>
            </a:xfrm>
            <a:custGeom>
              <a:avLst/>
              <a:gdLst/>
              <a:ahLst/>
              <a:cxnLst/>
              <a:rect b="b" l="l" r="r" t="t"/>
              <a:pathLst>
                <a:path h="117475" w="701040">
                  <a:moveTo>
                    <a:pt x="701040" y="0"/>
                  </a:moveTo>
                  <a:lnTo>
                    <a:pt x="165226" y="0"/>
                  </a:lnTo>
                  <a:lnTo>
                    <a:pt x="0" y="117347"/>
                  </a:lnTo>
                  <a:lnTo>
                    <a:pt x="535813" y="117347"/>
                  </a:lnTo>
                  <a:lnTo>
                    <a:pt x="701040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5918454" y="4406645"/>
              <a:ext cx="701040" cy="117475"/>
            </a:xfrm>
            <a:custGeom>
              <a:avLst/>
              <a:gdLst/>
              <a:ahLst/>
              <a:cxnLst/>
              <a:rect b="b" l="l" r="r" t="t"/>
              <a:pathLst>
                <a:path h="117475" w="701040">
                  <a:moveTo>
                    <a:pt x="0" y="117347"/>
                  </a:moveTo>
                  <a:lnTo>
                    <a:pt x="165226" y="0"/>
                  </a:lnTo>
                  <a:lnTo>
                    <a:pt x="701040" y="0"/>
                  </a:lnTo>
                  <a:lnTo>
                    <a:pt x="535813" y="117347"/>
                  </a:lnTo>
                  <a:lnTo>
                    <a:pt x="0" y="117347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659118" y="4406645"/>
              <a:ext cx="701040" cy="117475"/>
            </a:xfrm>
            <a:custGeom>
              <a:avLst/>
              <a:gdLst/>
              <a:ahLst/>
              <a:cxnLst/>
              <a:rect b="b" l="l" r="r" t="t"/>
              <a:pathLst>
                <a:path h="117475" w="701040">
                  <a:moveTo>
                    <a:pt x="701039" y="0"/>
                  </a:moveTo>
                  <a:lnTo>
                    <a:pt x="165226" y="0"/>
                  </a:lnTo>
                  <a:lnTo>
                    <a:pt x="0" y="117347"/>
                  </a:lnTo>
                  <a:lnTo>
                    <a:pt x="535812" y="117347"/>
                  </a:lnTo>
                  <a:lnTo>
                    <a:pt x="701039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659118" y="4406645"/>
              <a:ext cx="701040" cy="117475"/>
            </a:xfrm>
            <a:custGeom>
              <a:avLst/>
              <a:gdLst/>
              <a:ahLst/>
              <a:cxnLst/>
              <a:rect b="b" l="l" r="r" t="t"/>
              <a:pathLst>
                <a:path h="117475" w="701040">
                  <a:moveTo>
                    <a:pt x="0" y="117347"/>
                  </a:moveTo>
                  <a:lnTo>
                    <a:pt x="165226" y="0"/>
                  </a:lnTo>
                  <a:lnTo>
                    <a:pt x="701039" y="0"/>
                  </a:lnTo>
                  <a:lnTo>
                    <a:pt x="535812" y="117347"/>
                  </a:lnTo>
                  <a:lnTo>
                    <a:pt x="0" y="117347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</p:grpSp>
      <p:sp>
        <p:nvSpPr>
          <p:cNvPr id="53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4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55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</a:t>
            </a:r>
            <a:r>
              <a:rPr dirty="0" err="1" lang="en-US" smtClean="0" spc="-5"/>
              <a:t>Kolaka</a:t>
            </a:r>
            <a:endParaRPr dirty="0" spc="-5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18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797044" y="234442"/>
            <a:ext cx="3742690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Keandalan</a:t>
            </a:r>
            <a:r>
              <a:rPr dirty="0" spc="-20"/>
              <a:t> </a:t>
            </a:r>
            <a:r>
              <a:rPr dirty="0" spc="-5"/>
              <a:t>Memori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485900" y="1970532"/>
            <a:ext cx="4594860" cy="129539"/>
            <a:chOff x="1485900" y="1970532"/>
            <a:chExt cx="4594860" cy="129539"/>
          </a:xfrm>
        </p:grpSpPr>
        <p:sp>
          <p:nvSpPr>
            <p:cNvPr id="5" name="object 5"/>
            <p:cNvSpPr/>
            <p:nvPr/>
          </p:nvSpPr>
          <p:spPr>
            <a:xfrm>
              <a:off x="1498853" y="1983486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1" y="0"/>
                  </a:moveTo>
                  <a:lnTo>
                    <a:pt x="145922" y="0"/>
                  </a:lnTo>
                  <a:lnTo>
                    <a:pt x="0" y="103631"/>
                  </a:lnTo>
                  <a:lnTo>
                    <a:pt x="475869" y="103631"/>
                  </a:lnTo>
                  <a:lnTo>
                    <a:pt x="62179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498853" y="1983486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2" y="0"/>
                  </a:lnTo>
                  <a:lnTo>
                    <a:pt x="621791" y="0"/>
                  </a:lnTo>
                  <a:lnTo>
                    <a:pt x="475869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157222" y="1983486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1" y="0"/>
                  </a:moveTo>
                  <a:lnTo>
                    <a:pt x="145922" y="0"/>
                  </a:lnTo>
                  <a:lnTo>
                    <a:pt x="0" y="103631"/>
                  </a:lnTo>
                  <a:lnTo>
                    <a:pt x="475869" y="103631"/>
                  </a:lnTo>
                  <a:lnTo>
                    <a:pt x="62179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157222" y="1983486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2" y="0"/>
                  </a:lnTo>
                  <a:lnTo>
                    <a:pt x="621791" y="0"/>
                  </a:lnTo>
                  <a:lnTo>
                    <a:pt x="475869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815589" y="1983486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2" y="0"/>
                  </a:moveTo>
                  <a:lnTo>
                    <a:pt x="145923" y="0"/>
                  </a:lnTo>
                  <a:lnTo>
                    <a:pt x="0" y="103631"/>
                  </a:lnTo>
                  <a:lnTo>
                    <a:pt x="475869" y="103631"/>
                  </a:lnTo>
                  <a:lnTo>
                    <a:pt x="621792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815589" y="1983486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3" y="0"/>
                  </a:lnTo>
                  <a:lnTo>
                    <a:pt x="621792" y="0"/>
                  </a:lnTo>
                  <a:lnTo>
                    <a:pt x="475869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472433" y="1983486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1" y="0"/>
                  </a:moveTo>
                  <a:lnTo>
                    <a:pt x="145923" y="0"/>
                  </a:lnTo>
                  <a:lnTo>
                    <a:pt x="0" y="103631"/>
                  </a:lnTo>
                  <a:lnTo>
                    <a:pt x="475868" y="103631"/>
                  </a:lnTo>
                  <a:lnTo>
                    <a:pt x="62179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472433" y="1983486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3" y="0"/>
                  </a:lnTo>
                  <a:lnTo>
                    <a:pt x="621791" y="0"/>
                  </a:lnTo>
                  <a:lnTo>
                    <a:pt x="475868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130801" y="1983486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2" y="0"/>
                  </a:moveTo>
                  <a:lnTo>
                    <a:pt x="145923" y="0"/>
                  </a:lnTo>
                  <a:lnTo>
                    <a:pt x="0" y="103631"/>
                  </a:lnTo>
                  <a:lnTo>
                    <a:pt x="475869" y="103631"/>
                  </a:lnTo>
                  <a:lnTo>
                    <a:pt x="621792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130801" y="1983486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3" y="0"/>
                  </a:lnTo>
                  <a:lnTo>
                    <a:pt x="621792" y="0"/>
                  </a:lnTo>
                  <a:lnTo>
                    <a:pt x="475869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789170" y="1983486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1" y="0"/>
                  </a:moveTo>
                  <a:lnTo>
                    <a:pt x="145922" y="0"/>
                  </a:lnTo>
                  <a:lnTo>
                    <a:pt x="0" y="103631"/>
                  </a:lnTo>
                  <a:lnTo>
                    <a:pt x="475868" y="103631"/>
                  </a:lnTo>
                  <a:lnTo>
                    <a:pt x="62179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789170" y="1983486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2" y="0"/>
                  </a:lnTo>
                  <a:lnTo>
                    <a:pt x="621791" y="0"/>
                  </a:lnTo>
                  <a:lnTo>
                    <a:pt x="475868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446014" y="1983486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1" y="0"/>
                  </a:moveTo>
                  <a:lnTo>
                    <a:pt x="145923" y="0"/>
                  </a:lnTo>
                  <a:lnTo>
                    <a:pt x="0" y="103631"/>
                  </a:lnTo>
                  <a:lnTo>
                    <a:pt x="475869" y="103631"/>
                  </a:lnTo>
                  <a:lnTo>
                    <a:pt x="62179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446014" y="1983486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3" y="0"/>
                  </a:lnTo>
                  <a:lnTo>
                    <a:pt x="621791" y="0"/>
                  </a:lnTo>
                  <a:lnTo>
                    <a:pt x="475869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1485900" y="2522220"/>
            <a:ext cx="4594860" cy="129539"/>
            <a:chOff x="1485900" y="2522220"/>
            <a:chExt cx="4594860" cy="129539"/>
          </a:xfrm>
        </p:grpSpPr>
        <p:sp>
          <p:nvSpPr>
            <p:cNvPr id="20" name="object 20"/>
            <p:cNvSpPr/>
            <p:nvPr/>
          </p:nvSpPr>
          <p:spPr>
            <a:xfrm>
              <a:off x="1498853" y="2535174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1" y="0"/>
                  </a:moveTo>
                  <a:lnTo>
                    <a:pt x="145922" y="0"/>
                  </a:lnTo>
                  <a:lnTo>
                    <a:pt x="0" y="103631"/>
                  </a:lnTo>
                  <a:lnTo>
                    <a:pt x="475869" y="103631"/>
                  </a:lnTo>
                  <a:lnTo>
                    <a:pt x="62179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498853" y="2535174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2" y="0"/>
                  </a:lnTo>
                  <a:lnTo>
                    <a:pt x="621791" y="0"/>
                  </a:lnTo>
                  <a:lnTo>
                    <a:pt x="475869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157222" y="2535174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1" y="0"/>
                  </a:moveTo>
                  <a:lnTo>
                    <a:pt x="145922" y="0"/>
                  </a:lnTo>
                  <a:lnTo>
                    <a:pt x="0" y="103631"/>
                  </a:lnTo>
                  <a:lnTo>
                    <a:pt x="475869" y="103631"/>
                  </a:lnTo>
                  <a:lnTo>
                    <a:pt x="62179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157222" y="2535174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2" y="0"/>
                  </a:lnTo>
                  <a:lnTo>
                    <a:pt x="621791" y="0"/>
                  </a:lnTo>
                  <a:lnTo>
                    <a:pt x="475869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815589" y="2535174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2" y="0"/>
                  </a:moveTo>
                  <a:lnTo>
                    <a:pt x="145923" y="0"/>
                  </a:lnTo>
                  <a:lnTo>
                    <a:pt x="0" y="103631"/>
                  </a:lnTo>
                  <a:lnTo>
                    <a:pt x="475869" y="103631"/>
                  </a:lnTo>
                  <a:lnTo>
                    <a:pt x="621792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815589" y="2535174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3" y="0"/>
                  </a:lnTo>
                  <a:lnTo>
                    <a:pt x="621792" y="0"/>
                  </a:lnTo>
                  <a:lnTo>
                    <a:pt x="475869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472433" y="2535174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1" y="0"/>
                  </a:moveTo>
                  <a:lnTo>
                    <a:pt x="145923" y="0"/>
                  </a:lnTo>
                  <a:lnTo>
                    <a:pt x="0" y="103631"/>
                  </a:lnTo>
                  <a:lnTo>
                    <a:pt x="475868" y="103631"/>
                  </a:lnTo>
                  <a:lnTo>
                    <a:pt x="62179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472433" y="2535174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3" y="0"/>
                  </a:lnTo>
                  <a:lnTo>
                    <a:pt x="621791" y="0"/>
                  </a:lnTo>
                  <a:lnTo>
                    <a:pt x="475868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130801" y="2535174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2" y="0"/>
                  </a:moveTo>
                  <a:lnTo>
                    <a:pt x="145923" y="0"/>
                  </a:lnTo>
                  <a:lnTo>
                    <a:pt x="0" y="103631"/>
                  </a:lnTo>
                  <a:lnTo>
                    <a:pt x="475869" y="103631"/>
                  </a:lnTo>
                  <a:lnTo>
                    <a:pt x="621792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130801" y="2535174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3" y="0"/>
                  </a:lnTo>
                  <a:lnTo>
                    <a:pt x="621792" y="0"/>
                  </a:lnTo>
                  <a:lnTo>
                    <a:pt x="475869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789170" y="2535174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1" y="0"/>
                  </a:moveTo>
                  <a:lnTo>
                    <a:pt x="145922" y="0"/>
                  </a:lnTo>
                  <a:lnTo>
                    <a:pt x="0" y="103631"/>
                  </a:lnTo>
                  <a:lnTo>
                    <a:pt x="475868" y="103631"/>
                  </a:lnTo>
                  <a:lnTo>
                    <a:pt x="62179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789170" y="2535174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2" y="0"/>
                  </a:lnTo>
                  <a:lnTo>
                    <a:pt x="621791" y="0"/>
                  </a:lnTo>
                  <a:lnTo>
                    <a:pt x="475868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446014" y="2535174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1" y="0"/>
                  </a:moveTo>
                  <a:lnTo>
                    <a:pt x="145923" y="0"/>
                  </a:lnTo>
                  <a:lnTo>
                    <a:pt x="0" y="103631"/>
                  </a:lnTo>
                  <a:lnTo>
                    <a:pt x="475869" y="103631"/>
                  </a:lnTo>
                  <a:lnTo>
                    <a:pt x="62179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446014" y="2535174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3" y="0"/>
                  </a:lnTo>
                  <a:lnTo>
                    <a:pt x="621791" y="0"/>
                  </a:lnTo>
                  <a:lnTo>
                    <a:pt x="475869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</p:grpSp>
      <p:grpSp>
        <p:nvGrpSpPr>
          <p:cNvPr id="34" name="object 34"/>
          <p:cNvGrpSpPr/>
          <p:nvPr/>
        </p:nvGrpSpPr>
        <p:grpSpPr>
          <a:xfrm>
            <a:off x="1485900" y="3096767"/>
            <a:ext cx="4594860" cy="129539"/>
            <a:chOff x="1485900" y="3096767"/>
            <a:chExt cx="4594860" cy="129539"/>
          </a:xfrm>
        </p:grpSpPr>
        <p:sp>
          <p:nvSpPr>
            <p:cNvPr id="35" name="object 35"/>
            <p:cNvSpPr/>
            <p:nvPr/>
          </p:nvSpPr>
          <p:spPr>
            <a:xfrm>
              <a:off x="1498853" y="3109721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1" y="0"/>
                  </a:moveTo>
                  <a:lnTo>
                    <a:pt x="145922" y="0"/>
                  </a:lnTo>
                  <a:lnTo>
                    <a:pt x="0" y="103631"/>
                  </a:lnTo>
                  <a:lnTo>
                    <a:pt x="475869" y="103631"/>
                  </a:lnTo>
                  <a:lnTo>
                    <a:pt x="62179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498853" y="3109721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2" y="0"/>
                  </a:lnTo>
                  <a:lnTo>
                    <a:pt x="621791" y="0"/>
                  </a:lnTo>
                  <a:lnTo>
                    <a:pt x="475869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157222" y="3109721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1" y="0"/>
                  </a:moveTo>
                  <a:lnTo>
                    <a:pt x="145922" y="0"/>
                  </a:lnTo>
                  <a:lnTo>
                    <a:pt x="0" y="103631"/>
                  </a:lnTo>
                  <a:lnTo>
                    <a:pt x="475869" y="103631"/>
                  </a:lnTo>
                  <a:lnTo>
                    <a:pt x="62179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157222" y="3109721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2" y="0"/>
                  </a:lnTo>
                  <a:lnTo>
                    <a:pt x="621791" y="0"/>
                  </a:lnTo>
                  <a:lnTo>
                    <a:pt x="475869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815589" y="3109721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2" y="0"/>
                  </a:moveTo>
                  <a:lnTo>
                    <a:pt x="145923" y="0"/>
                  </a:lnTo>
                  <a:lnTo>
                    <a:pt x="0" y="103631"/>
                  </a:lnTo>
                  <a:lnTo>
                    <a:pt x="475869" y="103631"/>
                  </a:lnTo>
                  <a:lnTo>
                    <a:pt x="621792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815589" y="3109721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3" y="0"/>
                  </a:lnTo>
                  <a:lnTo>
                    <a:pt x="621792" y="0"/>
                  </a:lnTo>
                  <a:lnTo>
                    <a:pt x="475869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472433" y="3109721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1" y="0"/>
                  </a:moveTo>
                  <a:lnTo>
                    <a:pt x="145923" y="0"/>
                  </a:lnTo>
                  <a:lnTo>
                    <a:pt x="0" y="103631"/>
                  </a:lnTo>
                  <a:lnTo>
                    <a:pt x="475868" y="103631"/>
                  </a:lnTo>
                  <a:lnTo>
                    <a:pt x="62179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472433" y="3109721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3" y="0"/>
                  </a:lnTo>
                  <a:lnTo>
                    <a:pt x="621791" y="0"/>
                  </a:lnTo>
                  <a:lnTo>
                    <a:pt x="475868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130801" y="3109721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2" y="0"/>
                  </a:moveTo>
                  <a:lnTo>
                    <a:pt x="145923" y="0"/>
                  </a:lnTo>
                  <a:lnTo>
                    <a:pt x="0" y="103631"/>
                  </a:lnTo>
                  <a:lnTo>
                    <a:pt x="475869" y="103631"/>
                  </a:lnTo>
                  <a:lnTo>
                    <a:pt x="621792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130801" y="3109721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3" y="0"/>
                  </a:lnTo>
                  <a:lnTo>
                    <a:pt x="621792" y="0"/>
                  </a:lnTo>
                  <a:lnTo>
                    <a:pt x="475869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789170" y="3109721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1" y="0"/>
                  </a:moveTo>
                  <a:lnTo>
                    <a:pt x="145922" y="0"/>
                  </a:lnTo>
                  <a:lnTo>
                    <a:pt x="0" y="103631"/>
                  </a:lnTo>
                  <a:lnTo>
                    <a:pt x="475868" y="103631"/>
                  </a:lnTo>
                  <a:lnTo>
                    <a:pt x="62179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789170" y="3109721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2" y="0"/>
                  </a:lnTo>
                  <a:lnTo>
                    <a:pt x="621791" y="0"/>
                  </a:lnTo>
                  <a:lnTo>
                    <a:pt x="475868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5446014" y="3109721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1" y="0"/>
                  </a:moveTo>
                  <a:lnTo>
                    <a:pt x="145923" y="0"/>
                  </a:lnTo>
                  <a:lnTo>
                    <a:pt x="0" y="103631"/>
                  </a:lnTo>
                  <a:lnTo>
                    <a:pt x="475869" y="103631"/>
                  </a:lnTo>
                  <a:lnTo>
                    <a:pt x="62179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5446014" y="3109721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3" y="0"/>
                  </a:lnTo>
                  <a:lnTo>
                    <a:pt x="621791" y="0"/>
                  </a:lnTo>
                  <a:lnTo>
                    <a:pt x="475869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</p:grpSp>
      <p:grpSp>
        <p:nvGrpSpPr>
          <p:cNvPr id="49" name="object 49"/>
          <p:cNvGrpSpPr/>
          <p:nvPr/>
        </p:nvGrpSpPr>
        <p:grpSpPr>
          <a:xfrm>
            <a:off x="1485900" y="3669791"/>
            <a:ext cx="4594860" cy="129539"/>
            <a:chOff x="1485900" y="3669791"/>
            <a:chExt cx="4594860" cy="129539"/>
          </a:xfrm>
        </p:grpSpPr>
        <p:sp>
          <p:nvSpPr>
            <p:cNvPr id="50" name="object 50"/>
            <p:cNvSpPr/>
            <p:nvPr/>
          </p:nvSpPr>
          <p:spPr>
            <a:xfrm>
              <a:off x="1498853" y="3682745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1" y="0"/>
                  </a:moveTo>
                  <a:lnTo>
                    <a:pt x="145922" y="0"/>
                  </a:lnTo>
                  <a:lnTo>
                    <a:pt x="0" y="103631"/>
                  </a:lnTo>
                  <a:lnTo>
                    <a:pt x="475869" y="103631"/>
                  </a:lnTo>
                  <a:lnTo>
                    <a:pt x="62179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498853" y="3682745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2" y="0"/>
                  </a:lnTo>
                  <a:lnTo>
                    <a:pt x="621791" y="0"/>
                  </a:lnTo>
                  <a:lnTo>
                    <a:pt x="475869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2157222" y="3682745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1" y="0"/>
                  </a:moveTo>
                  <a:lnTo>
                    <a:pt x="145922" y="0"/>
                  </a:lnTo>
                  <a:lnTo>
                    <a:pt x="0" y="103631"/>
                  </a:lnTo>
                  <a:lnTo>
                    <a:pt x="475869" y="103631"/>
                  </a:lnTo>
                  <a:lnTo>
                    <a:pt x="62179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2157222" y="3682745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2" y="0"/>
                  </a:lnTo>
                  <a:lnTo>
                    <a:pt x="621791" y="0"/>
                  </a:lnTo>
                  <a:lnTo>
                    <a:pt x="475869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2815589" y="3682745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2" y="0"/>
                  </a:moveTo>
                  <a:lnTo>
                    <a:pt x="145923" y="0"/>
                  </a:lnTo>
                  <a:lnTo>
                    <a:pt x="0" y="103631"/>
                  </a:lnTo>
                  <a:lnTo>
                    <a:pt x="475869" y="103631"/>
                  </a:lnTo>
                  <a:lnTo>
                    <a:pt x="621792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2815589" y="3682745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3" y="0"/>
                  </a:lnTo>
                  <a:lnTo>
                    <a:pt x="621792" y="0"/>
                  </a:lnTo>
                  <a:lnTo>
                    <a:pt x="475869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3472433" y="3682745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1" y="0"/>
                  </a:moveTo>
                  <a:lnTo>
                    <a:pt x="145923" y="0"/>
                  </a:lnTo>
                  <a:lnTo>
                    <a:pt x="0" y="103631"/>
                  </a:lnTo>
                  <a:lnTo>
                    <a:pt x="475868" y="103631"/>
                  </a:lnTo>
                  <a:lnTo>
                    <a:pt x="62179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3472433" y="3682745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3" y="0"/>
                  </a:lnTo>
                  <a:lnTo>
                    <a:pt x="621791" y="0"/>
                  </a:lnTo>
                  <a:lnTo>
                    <a:pt x="475868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4130801" y="3682745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2" y="0"/>
                  </a:moveTo>
                  <a:lnTo>
                    <a:pt x="145923" y="0"/>
                  </a:lnTo>
                  <a:lnTo>
                    <a:pt x="0" y="103631"/>
                  </a:lnTo>
                  <a:lnTo>
                    <a:pt x="475869" y="103631"/>
                  </a:lnTo>
                  <a:lnTo>
                    <a:pt x="621792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4130801" y="3682745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3" y="0"/>
                  </a:lnTo>
                  <a:lnTo>
                    <a:pt x="621792" y="0"/>
                  </a:lnTo>
                  <a:lnTo>
                    <a:pt x="475869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4789170" y="3682745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1" y="0"/>
                  </a:moveTo>
                  <a:lnTo>
                    <a:pt x="145922" y="0"/>
                  </a:lnTo>
                  <a:lnTo>
                    <a:pt x="0" y="103631"/>
                  </a:lnTo>
                  <a:lnTo>
                    <a:pt x="475868" y="103631"/>
                  </a:lnTo>
                  <a:lnTo>
                    <a:pt x="62179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4789170" y="3682745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2" y="0"/>
                  </a:lnTo>
                  <a:lnTo>
                    <a:pt x="621791" y="0"/>
                  </a:lnTo>
                  <a:lnTo>
                    <a:pt x="475868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5446014" y="3682745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1" y="0"/>
                  </a:moveTo>
                  <a:lnTo>
                    <a:pt x="145923" y="0"/>
                  </a:lnTo>
                  <a:lnTo>
                    <a:pt x="0" y="103631"/>
                  </a:lnTo>
                  <a:lnTo>
                    <a:pt x="475869" y="103631"/>
                  </a:lnTo>
                  <a:lnTo>
                    <a:pt x="62179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446014" y="3682745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3" y="0"/>
                  </a:lnTo>
                  <a:lnTo>
                    <a:pt x="621791" y="0"/>
                  </a:lnTo>
                  <a:lnTo>
                    <a:pt x="475869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</p:grpSp>
      <p:grpSp>
        <p:nvGrpSpPr>
          <p:cNvPr id="64" name="object 64"/>
          <p:cNvGrpSpPr/>
          <p:nvPr/>
        </p:nvGrpSpPr>
        <p:grpSpPr>
          <a:xfrm>
            <a:off x="1485900" y="4244340"/>
            <a:ext cx="4594860" cy="129539"/>
            <a:chOff x="1485900" y="4244340"/>
            <a:chExt cx="4594860" cy="129539"/>
          </a:xfrm>
        </p:grpSpPr>
        <p:sp>
          <p:nvSpPr>
            <p:cNvPr id="65" name="object 65"/>
            <p:cNvSpPr/>
            <p:nvPr/>
          </p:nvSpPr>
          <p:spPr>
            <a:xfrm>
              <a:off x="1498853" y="4257294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1" y="0"/>
                  </a:moveTo>
                  <a:lnTo>
                    <a:pt x="145922" y="0"/>
                  </a:lnTo>
                  <a:lnTo>
                    <a:pt x="0" y="103631"/>
                  </a:lnTo>
                  <a:lnTo>
                    <a:pt x="475869" y="103631"/>
                  </a:lnTo>
                  <a:lnTo>
                    <a:pt x="62179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1498853" y="4257294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2" y="0"/>
                  </a:lnTo>
                  <a:lnTo>
                    <a:pt x="621791" y="0"/>
                  </a:lnTo>
                  <a:lnTo>
                    <a:pt x="475869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2157222" y="4257294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1" y="0"/>
                  </a:moveTo>
                  <a:lnTo>
                    <a:pt x="145922" y="0"/>
                  </a:lnTo>
                  <a:lnTo>
                    <a:pt x="0" y="103631"/>
                  </a:lnTo>
                  <a:lnTo>
                    <a:pt x="475869" y="103631"/>
                  </a:lnTo>
                  <a:lnTo>
                    <a:pt x="62179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2157222" y="4257294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2" y="0"/>
                  </a:lnTo>
                  <a:lnTo>
                    <a:pt x="621791" y="0"/>
                  </a:lnTo>
                  <a:lnTo>
                    <a:pt x="475869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2815589" y="4257294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2" y="0"/>
                  </a:moveTo>
                  <a:lnTo>
                    <a:pt x="145923" y="0"/>
                  </a:lnTo>
                  <a:lnTo>
                    <a:pt x="0" y="103631"/>
                  </a:lnTo>
                  <a:lnTo>
                    <a:pt x="475869" y="103631"/>
                  </a:lnTo>
                  <a:lnTo>
                    <a:pt x="621792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815589" y="4257294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3" y="0"/>
                  </a:lnTo>
                  <a:lnTo>
                    <a:pt x="621792" y="0"/>
                  </a:lnTo>
                  <a:lnTo>
                    <a:pt x="475869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3472433" y="4257294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1" y="0"/>
                  </a:moveTo>
                  <a:lnTo>
                    <a:pt x="145923" y="0"/>
                  </a:lnTo>
                  <a:lnTo>
                    <a:pt x="0" y="103631"/>
                  </a:lnTo>
                  <a:lnTo>
                    <a:pt x="475868" y="103631"/>
                  </a:lnTo>
                  <a:lnTo>
                    <a:pt x="62179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3472433" y="4257294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3" y="0"/>
                  </a:lnTo>
                  <a:lnTo>
                    <a:pt x="621791" y="0"/>
                  </a:lnTo>
                  <a:lnTo>
                    <a:pt x="475868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4130801" y="4257294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2" y="0"/>
                  </a:moveTo>
                  <a:lnTo>
                    <a:pt x="145923" y="0"/>
                  </a:lnTo>
                  <a:lnTo>
                    <a:pt x="0" y="103631"/>
                  </a:lnTo>
                  <a:lnTo>
                    <a:pt x="475869" y="103631"/>
                  </a:lnTo>
                  <a:lnTo>
                    <a:pt x="621792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4130801" y="4257294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3" y="0"/>
                  </a:lnTo>
                  <a:lnTo>
                    <a:pt x="621792" y="0"/>
                  </a:lnTo>
                  <a:lnTo>
                    <a:pt x="475869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4789170" y="4257294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1" y="0"/>
                  </a:moveTo>
                  <a:lnTo>
                    <a:pt x="145922" y="0"/>
                  </a:lnTo>
                  <a:lnTo>
                    <a:pt x="0" y="103631"/>
                  </a:lnTo>
                  <a:lnTo>
                    <a:pt x="475868" y="103631"/>
                  </a:lnTo>
                  <a:lnTo>
                    <a:pt x="62179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4789170" y="4257294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2" y="0"/>
                  </a:lnTo>
                  <a:lnTo>
                    <a:pt x="621791" y="0"/>
                  </a:lnTo>
                  <a:lnTo>
                    <a:pt x="475868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5446014" y="4257294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1" y="0"/>
                  </a:moveTo>
                  <a:lnTo>
                    <a:pt x="145923" y="0"/>
                  </a:lnTo>
                  <a:lnTo>
                    <a:pt x="0" y="103631"/>
                  </a:lnTo>
                  <a:lnTo>
                    <a:pt x="475869" y="103631"/>
                  </a:lnTo>
                  <a:lnTo>
                    <a:pt x="62179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5446014" y="4257294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3" y="0"/>
                  </a:lnTo>
                  <a:lnTo>
                    <a:pt x="621791" y="0"/>
                  </a:lnTo>
                  <a:lnTo>
                    <a:pt x="475869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</p:grpSp>
      <p:sp>
        <p:nvSpPr>
          <p:cNvPr id="79" name="object 79"/>
          <p:cNvSpPr txBox="1">
            <a:spLocks noGrp="1"/>
          </p:cNvSpPr>
          <p:nvPr>
            <p:ph idx="1" type="body"/>
          </p:nvPr>
        </p:nvSpPr>
        <p:spPr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62230">
              <a:lnSpc>
                <a:spcPct val="100000"/>
              </a:lnSpc>
              <a:spcBef>
                <a:spcPts val="100"/>
              </a:spcBef>
            </a:pPr>
            <a:r>
              <a:rPr dirty="0"/>
              <a:t>Berapa</a:t>
            </a:r>
            <a:r>
              <a:rPr dirty="0" spc="-35"/>
              <a:t> </a:t>
            </a:r>
            <a:r>
              <a:rPr dirty="0" spc="-5"/>
              <a:t>Banyak</a:t>
            </a:r>
            <a:r>
              <a:rPr dirty="0" spc="-30"/>
              <a:t> </a:t>
            </a:r>
            <a:r>
              <a:rPr dirty="0"/>
              <a:t>?</a:t>
            </a:r>
          </a:p>
          <a:p>
            <a:pPr marL="50800" marR="5080">
              <a:lnSpc>
                <a:spcPts val="1639"/>
              </a:lnSpc>
              <a:spcBef>
                <a:spcPts val="1415"/>
              </a:spcBef>
            </a:pPr>
            <a:r>
              <a:rPr b="0" dirty="0" i="1" spc="-5" sz="1500">
                <a:latin typeface="Verdana"/>
                <a:cs typeface="Verdana"/>
              </a:rPr>
              <a:t>Sulit</a:t>
            </a:r>
            <a:r>
              <a:rPr b="0" dirty="0" i="1" sz="1500">
                <a:latin typeface="Verdana"/>
                <a:cs typeface="Verdana"/>
              </a:rPr>
              <a:t> </a:t>
            </a:r>
            <a:r>
              <a:rPr b="0" dirty="0" i="1" spc="-5" sz="1500">
                <a:latin typeface="Verdana"/>
                <a:cs typeface="Verdana"/>
              </a:rPr>
              <a:t>untuk</a:t>
            </a:r>
            <a:r>
              <a:rPr b="0" dirty="0" i="1" spc="5" sz="1500">
                <a:latin typeface="Verdana"/>
                <a:cs typeface="Verdana"/>
              </a:rPr>
              <a:t> </a:t>
            </a:r>
            <a:r>
              <a:rPr b="0" dirty="0" i="1" spc="-5" sz="1500">
                <a:latin typeface="Verdana"/>
                <a:cs typeface="Verdana"/>
              </a:rPr>
              <a:t>dijawab,</a:t>
            </a:r>
            <a:r>
              <a:rPr b="0" dirty="0" i="1" spc="5" sz="1500">
                <a:latin typeface="Verdana"/>
                <a:cs typeface="Verdana"/>
              </a:rPr>
              <a:t> </a:t>
            </a:r>
            <a:r>
              <a:rPr b="0" dirty="0" i="1" spc="-5" sz="1500">
                <a:latin typeface="Verdana"/>
                <a:cs typeface="Verdana"/>
              </a:rPr>
              <a:t>karena</a:t>
            </a:r>
            <a:r>
              <a:rPr b="0" dirty="0" i="1" spc="20" sz="1500">
                <a:latin typeface="Verdana"/>
                <a:cs typeface="Verdana"/>
              </a:rPr>
              <a:t> </a:t>
            </a:r>
            <a:r>
              <a:rPr b="0" dirty="0" i="1" spc="-5" sz="1500">
                <a:latin typeface="Verdana"/>
                <a:cs typeface="Verdana"/>
              </a:rPr>
              <a:t>berapapun</a:t>
            </a:r>
            <a:r>
              <a:rPr b="0" dirty="0" i="1" sz="1500">
                <a:latin typeface="Verdana"/>
                <a:cs typeface="Verdana"/>
              </a:rPr>
              <a:t> </a:t>
            </a:r>
            <a:r>
              <a:rPr b="0" dirty="0" i="1" spc="-5" sz="1500">
                <a:latin typeface="Verdana"/>
                <a:cs typeface="Verdana"/>
              </a:rPr>
              <a:t>kapasitas</a:t>
            </a:r>
            <a:r>
              <a:rPr b="0" dirty="0" i="1" spc="5" sz="1500">
                <a:latin typeface="Verdana"/>
                <a:cs typeface="Verdana"/>
              </a:rPr>
              <a:t> </a:t>
            </a:r>
            <a:r>
              <a:rPr b="0" dirty="0" i="1" spc="-5" sz="1500">
                <a:latin typeface="Verdana"/>
                <a:cs typeface="Verdana"/>
              </a:rPr>
              <a:t>memori</a:t>
            </a:r>
            <a:r>
              <a:rPr b="0" dirty="0" i="1" spc="5" sz="1500">
                <a:latin typeface="Verdana"/>
                <a:cs typeface="Verdana"/>
              </a:rPr>
              <a:t> </a:t>
            </a:r>
            <a:r>
              <a:rPr b="0" dirty="0" i="1" spc="-5" sz="1500">
                <a:latin typeface="Verdana"/>
                <a:cs typeface="Verdana"/>
              </a:rPr>
              <a:t>tentu </a:t>
            </a:r>
            <a:r>
              <a:rPr b="0" dirty="0" i="1" spc="-509" sz="1500">
                <a:latin typeface="Verdana"/>
                <a:cs typeface="Verdana"/>
              </a:rPr>
              <a:t> </a:t>
            </a:r>
            <a:r>
              <a:rPr b="0" dirty="0" i="1" spc="-5" sz="1500">
                <a:latin typeface="Verdana"/>
                <a:cs typeface="Verdana"/>
              </a:rPr>
              <a:t>aplikasi</a:t>
            </a:r>
            <a:r>
              <a:rPr b="0" dirty="0" i="1" sz="1500">
                <a:latin typeface="Verdana"/>
                <a:cs typeface="Verdana"/>
              </a:rPr>
              <a:t> </a:t>
            </a:r>
            <a:r>
              <a:rPr b="0" dirty="0" i="1" spc="-5" sz="1500">
                <a:latin typeface="Verdana"/>
                <a:cs typeface="Verdana"/>
              </a:rPr>
              <a:t>akan</a:t>
            </a:r>
            <a:r>
              <a:rPr b="0" dirty="0" i="1" spc="5" sz="1500">
                <a:latin typeface="Verdana"/>
                <a:cs typeface="Verdana"/>
              </a:rPr>
              <a:t> </a:t>
            </a:r>
            <a:r>
              <a:rPr b="0" dirty="0" i="1" spc="-5" sz="1500">
                <a:latin typeface="Verdana"/>
                <a:cs typeface="Verdana"/>
              </a:rPr>
              <a:t>menggunakannya</a:t>
            </a:r>
            <a:endParaRPr sz="1500">
              <a:latin typeface="Verdana"/>
              <a:cs typeface="Verdana"/>
            </a:endParaRPr>
          </a:p>
          <a:p>
            <a:pPr marL="34290">
              <a:lnSpc>
                <a:spcPct val="100000"/>
              </a:lnSpc>
              <a:spcBef>
                <a:spcPts val="5"/>
              </a:spcBef>
            </a:pPr>
            <a:endParaRPr sz="1650">
              <a:latin typeface="Verdana"/>
              <a:cs typeface="Verdana"/>
            </a:endParaRPr>
          </a:p>
          <a:p>
            <a:pPr marL="62230">
              <a:lnSpc>
                <a:spcPct val="100000"/>
              </a:lnSpc>
            </a:pPr>
            <a:r>
              <a:rPr dirty="0"/>
              <a:t>Berapa</a:t>
            </a:r>
            <a:r>
              <a:rPr dirty="0" spc="-40"/>
              <a:t> </a:t>
            </a:r>
            <a:r>
              <a:rPr dirty="0" spc="-5"/>
              <a:t>Cepat</a:t>
            </a:r>
            <a:r>
              <a:rPr dirty="0" spc="-35"/>
              <a:t> </a:t>
            </a:r>
            <a:r>
              <a:rPr dirty="0"/>
              <a:t>?</a:t>
            </a:r>
          </a:p>
          <a:p>
            <a:pPr marL="46990" marR="963294">
              <a:lnSpc>
                <a:spcPts val="1540"/>
              </a:lnSpc>
              <a:spcBef>
                <a:spcPts val="1595"/>
              </a:spcBef>
            </a:pPr>
            <a:r>
              <a:rPr b="0" dirty="0" i="1" spc="-5" sz="1400">
                <a:latin typeface="Verdana"/>
                <a:cs typeface="Verdana"/>
              </a:rPr>
              <a:t>Harus</a:t>
            </a:r>
            <a:r>
              <a:rPr b="0" dirty="0" i="1" spc="-15" sz="1400">
                <a:latin typeface="Verdana"/>
                <a:cs typeface="Verdana"/>
              </a:rPr>
              <a:t> </a:t>
            </a:r>
            <a:r>
              <a:rPr b="0" dirty="0" i="1" spc="-5" sz="1400">
                <a:latin typeface="Verdana"/>
                <a:cs typeface="Verdana"/>
              </a:rPr>
              <a:t>mampu</a:t>
            </a:r>
            <a:r>
              <a:rPr b="0" dirty="0" i="1" spc="-15" sz="1400">
                <a:latin typeface="Verdana"/>
                <a:cs typeface="Verdana"/>
              </a:rPr>
              <a:t> </a:t>
            </a:r>
            <a:r>
              <a:rPr b="0" dirty="0" i="1" sz="1400">
                <a:latin typeface="Verdana"/>
                <a:cs typeface="Verdana"/>
              </a:rPr>
              <a:t>mengikuti</a:t>
            </a:r>
            <a:r>
              <a:rPr b="0" dirty="0" i="1" spc="-25" sz="1400">
                <a:latin typeface="Verdana"/>
                <a:cs typeface="Verdana"/>
              </a:rPr>
              <a:t> </a:t>
            </a:r>
            <a:r>
              <a:rPr b="0" dirty="0" i="1" sz="1400">
                <a:latin typeface="Verdana"/>
                <a:cs typeface="Verdana"/>
              </a:rPr>
              <a:t>kecepatan</a:t>
            </a:r>
            <a:r>
              <a:rPr b="0" dirty="0" i="1" spc="-40" sz="1400">
                <a:latin typeface="Verdana"/>
                <a:cs typeface="Verdana"/>
              </a:rPr>
              <a:t> </a:t>
            </a:r>
            <a:r>
              <a:rPr b="0" dirty="0" i="1" sz="1400">
                <a:latin typeface="Verdana"/>
                <a:cs typeface="Verdana"/>
              </a:rPr>
              <a:t>CPU</a:t>
            </a:r>
            <a:r>
              <a:rPr b="0" dirty="0" i="1" spc="-10" sz="1400">
                <a:latin typeface="Verdana"/>
                <a:cs typeface="Verdana"/>
              </a:rPr>
              <a:t> </a:t>
            </a:r>
            <a:r>
              <a:rPr b="0" dirty="0" i="1" sz="1400">
                <a:latin typeface="Verdana"/>
                <a:cs typeface="Verdana"/>
              </a:rPr>
              <a:t>sehingga</a:t>
            </a:r>
            <a:r>
              <a:rPr b="0" dirty="0" i="1" spc="-20" sz="1400">
                <a:latin typeface="Verdana"/>
                <a:cs typeface="Verdana"/>
              </a:rPr>
              <a:t> </a:t>
            </a:r>
            <a:r>
              <a:rPr b="0" dirty="0" i="1" spc="-5" sz="1400">
                <a:latin typeface="Verdana"/>
                <a:cs typeface="Verdana"/>
              </a:rPr>
              <a:t>terjadi </a:t>
            </a:r>
            <a:r>
              <a:rPr b="0" dirty="0" i="1" spc="-480" sz="1400">
                <a:latin typeface="Verdana"/>
                <a:cs typeface="Verdana"/>
              </a:rPr>
              <a:t> </a:t>
            </a:r>
            <a:r>
              <a:rPr b="0" dirty="0" i="1" sz="1400">
                <a:latin typeface="Verdana"/>
                <a:cs typeface="Verdana"/>
              </a:rPr>
              <a:t>sinkronisasi</a:t>
            </a:r>
            <a:r>
              <a:rPr b="0" dirty="0" i="1" spc="-35" sz="1400">
                <a:latin typeface="Verdana"/>
                <a:cs typeface="Verdana"/>
              </a:rPr>
              <a:t> </a:t>
            </a:r>
            <a:r>
              <a:rPr b="0" dirty="0" i="1" sz="1400">
                <a:latin typeface="Verdana"/>
                <a:cs typeface="Verdana"/>
              </a:rPr>
              <a:t>kerja</a:t>
            </a:r>
            <a:r>
              <a:rPr b="0" dirty="0" i="1" spc="-20" sz="1400">
                <a:latin typeface="Verdana"/>
                <a:cs typeface="Verdana"/>
              </a:rPr>
              <a:t> </a:t>
            </a:r>
            <a:r>
              <a:rPr b="0" dirty="0" i="1" spc="-5" sz="1400">
                <a:latin typeface="Verdana"/>
                <a:cs typeface="Verdana"/>
              </a:rPr>
              <a:t>antar</a:t>
            </a:r>
            <a:r>
              <a:rPr b="0" dirty="0" i="1" sz="1400">
                <a:latin typeface="Verdana"/>
                <a:cs typeface="Verdana"/>
              </a:rPr>
              <a:t> CPU</a:t>
            </a:r>
            <a:r>
              <a:rPr b="0" dirty="0" i="1" spc="-25" sz="1400">
                <a:latin typeface="Verdana"/>
                <a:cs typeface="Verdana"/>
              </a:rPr>
              <a:t> </a:t>
            </a:r>
            <a:r>
              <a:rPr b="0" dirty="0" i="1" sz="1400">
                <a:latin typeface="Verdana"/>
                <a:cs typeface="Verdana"/>
              </a:rPr>
              <a:t>dengan</a:t>
            </a:r>
            <a:r>
              <a:rPr b="0" dirty="0" i="1" spc="-15" sz="1400">
                <a:latin typeface="Verdana"/>
                <a:cs typeface="Verdana"/>
              </a:rPr>
              <a:t> </a:t>
            </a:r>
            <a:r>
              <a:rPr b="0" dirty="0" i="1" spc="-5" sz="1400">
                <a:latin typeface="Verdana"/>
                <a:cs typeface="Verdana"/>
              </a:rPr>
              <a:t>memori</a:t>
            </a:r>
            <a:endParaRPr sz="1400">
              <a:latin typeface="Verdana"/>
              <a:cs typeface="Verdana"/>
            </a:endParaRPr>
          </a:p>
          <a:p>
            <a:pPr marL="34290">
              <a:lnSpc>
                <a:spcPct val="100000"/>
              </a:lnSpc>
              <a:spcBef>
                <a:spcPts val="20"/>
              </a:spcBef>
            </a:pPr>
            <a:endParaRPr/>
          </a:p>
          <a:p>
            <a:pPr marL="62230">
              <a:lnSpc>
                <a:spcPct val="100000"/>
              </a:lnSpc>
              <a:spcBef>
                <a:spcPts val="5"/>
              </a:spcBef>
            </a:pPr>
            <a:r>
              <a:rPr dirty="0"/>
              <a:t>Berapa</a:t>
            </a:r>
            <a:r>
              <a:rPr dirty="0" spc="-45"/>
              <a:t> </a:t>
            </a:r>
            <a:r>
              <a:rPr dirty="0"/>
              <a:t>Mahal</a:t>
            </a:r>
            <a:r>
              <a:rPr dirty="0" spc="-35"/>
              <a:t> </a:t>
            </a:r>
            <a:r>
              <a:rPr dirty="0"/>
              <a:t>?</a:t>
            </a:r>
          </a:p>
          <a:p>
            <a:pPr marL="46990">
              <a:lnSpc>
                <a:spcPts val="1610"/>
              </a:lnSpc>
              <a:spcBef>
                <a:spcPts val="1425"/>
              </a:spcBef>
            </a:pPr>
            <a:r>
              <a:rPr b="0" dirty="0" i="1" spc="-5" sz="1400">
                <a:latin typeface="Verdana"/>
                <a:cs typeface="Verdana"/>
              </a:rPr>
              <a:t>Relatif. </a:t>
            </a:r>
            <a:r>
              <a:rPr b="0" dirty="0" i="1" sz="1400">
                <a:latin typeface="Verdana"/>
                <a:cs typeface="Verdana"/>
              </a:rPr>
              <a:t>Bagi</a:t>
            </a:r>
            <a:r>
              <a:rPr b="0" dirty="0" i="1" spc="5" sz="1400">
                <a:latin typeface="Verdana"/>
                <a:cs typeface="Verdana"/>
              </a:rPr>
              <a:t> </a:t>
            </a:r>
            <a:r>
              <a:rPr b="0" dirty="0" i="1" spc="-5" sz="1400">
                <a:latin typeface="Verdana"/>
                <a:cs typeface="Verdana"/>
              </a:rPr>
              <a:t>produsen</a:t>
            </a:r>
            <a:r>
              <a:rPr b="0" dirty="0" i="1" spc="-25" sz="1400">
                <a:latin typeface="Verdana"/>
                <a:cs typeface="Verdana"/>
              </a:rPr>
              <a:t> </a:t>
            </a:r>
            <a:r>
              <a:rPr b="0" dirty="0" i="1" sz="1400">
                <a:latin typeface="Verdana"/>
                <a:cs typeface="Verdana"/>
              </a:rPr>
              <a:t>selalu</a:t>
            </a:r>
            <a:r>
              <a:rPr b="0" dirty="0" i="1" spc="-15" sz="1400">
                <a:latin typeface="Verdana"/>
                <a:cs typeface="Verdana"/>
              </a:rPr>
              <a:t> </a:t>
            </a:r>
            <a:r>
              <a:rPr b="0" dirty="0" i="1" spc="-5" sz="1400">
                <a:latin typeface="Verdana"/>
                <a:cs typeface="Verdana"/>
              </a:rPr>
              <a:t>mencari</a:t>
            </a:r>
            <a:r>
              <a:rPr b="0" dirty="0" i="1" spc="-25" sz="1400">
                <a:latin typeface="Verdana"/>
                <a:cs typeface="Verdana"/>
              </a:rPr>
              <a:t> </a:t>
            </a:r>
            <a:r>
              <a:rPr b="0" dirty="0" i="1" sz="1400">
                <a:latin typeface="Verdana"/>
                <a:cs typeface="Verdana"/>
              </a:rPr>
              <a:t>harga </a:t>
            </a:r>
            <a:r>
              <a:rPr b="0" dirty="0" i="1" spc="-5" sz="1400">
                <a:latin typeface="Verdana"/>
                <a:cs typeface="Verdana"/>
              </a:rPr>
              <a:t>produksi</a:t>
            </a:r>
            <a:r>
              <a:rPr b="0" dirty="0" i="1" spc="-20" sz="1400">
                <a:latin typeface="Verdana"/>
                <a:cs typeface="Verdana"/>
              </a:rPr>
              <a:t> </a:t>
            </a:r>
            <a:r>
              <a:rPr b="0" dirty="0" i="1" spc="-5" sz="1400">
                <a:latin typeface="Verdana"/>
                <a:cs typeface="Verdana"/>
              </a:rPr>
              <a:t>paling</a:t>
            </a:r>
            <a:endParaRPr sz="1400">
              <a:latin typeface="Verdana"/>
              <a:cs typeface="Verdana"/>
            </a:endParaRPr>
          </a:p>
          <a:p>
            <a:pPr marL="46990">
              <a:lnSpc>
                <a:spcPts val="1610"/>
              </a:lnSpc>
            </a:pPr>
            <a:r>
              <a:rPr b="0" dirty="0" i="1" spc="-5" sz="1400">
                <a:latin typeface="Verdana"/>
                <a:cs typeface="Verdana"/>
              </a:rPr>
              <a:t>murah</a:t>
            </a:r>
            <a:r>
              <a:rPr b="0" dirty="0" i="1" spc="-30" sz="1400">
                <a:latin typeface="Verdana"/>
                <a:cs typeface="Verdana"/>
              </a:rPr>
              <a:t> </a:t>
            </a:r>
            <a:r>
              <a:rPr b="0" dirty="0" i="1" spc="-5" sz="1400">
                <a:latin typeface="Verdana"/>
                <a:cs typeface="Verdana"/>
              </a:rPr>
              <a:t>tanpa</a:t>
            </a:r>
            <a:r>
              <a:rPr b="0" dirty="0" i="1" spc="-10" sz="1400">
                <a:latin typeface="Verdana"/>
                <a:cs typeface="Verdana"/>
              </a:rPr>
              <a:t> </a:t>
            </a:r>
            <a:r>
              <a:rPr b="0" dirty="0" i="1" sz="1400">
                <a:latin typeface="Verdana"/>
                <a:cs typeface="Verdana"/>
              </a:rPr>
              <a:t>mengorbankan</a:t>
            </a:r>
            <a:r>
              <a:rPr b="0" dirty="0" i="1" spc="-45" sz="1400">
                <a:latin typeface="Verdana"/>
                <a:cs typeface="Verdana"/>
              </a:rPr>
              <a:t> </a:t>
            </a:r>
            <a:r>
              <a:rPr b="0" dirty="0" i="1" sz="1400">
                <a:latin typeface="Verdana"/>
                <a:cs typeface="Verdana"/>
              </a:rPr>
              <a:t>kualitasnya</a:t>
            </a:r>
            <a:endParaRPr sz="1400">
              <a:latin typeface="Verdana"/>
              <a:cs typeface="Verdana"/>
            </a:endParaRPr>
          </a:p>
        </p:txBody>
      </p:sp>
      <p:grpSp>
        <p:nvGrpSpPr>
          <p:cNvPr id="80" name="object 80"/>
          <p:cNvGrpSpPr/>
          <p:nvPr/>
        </p:nvGrpSpPr>
        <p:grpSpPr>
          <a:xfrm>
            <a:off x="1485900" y="4818888"/>
            <a:ext cx="4594860" cy="129539"/>
            <a:chOff x="1485900" y="4818888"/>
            <a:chExt cx="4594860" cy="129539"/>
          </a:xfrm>
        </p:grpSpPr>
        <p:sp>
          <p:nvSpPr>
            <p:cNvPr id="81" name="object 81"/>
            <p:cNvSpPr/>
            <p:nvPr/>
          </p:nvSpPr>
          <p:spPr>
            <a:xfrm>
              <a:off x="1498853" y="4831842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1" y="0"/>
                  </a:moveTo>
                  <a:lnTo>
                    <a:pt x="145922" y="0"/>
                  </a:lnTo>
                  <a:lnTo>
                    <a:pt x="0" y="103631"/>
                  </a:lnTo>
                  <a:lnTo>
                    <a:pt x="475869" y="103631"/>
                  </a:lnTo>
                  <a:lnTo>
                    <a:pt x="62179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1498853" y="4831842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2" y="0"/>
                  </a:lnTo>
                  <a:lnTo>
                    <a:pt x="621791" y="0"/>
                  </a:lnTo>
                  <a:lnTo>
                    <a:pt x="475869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157222" y="4831842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1" y="0"/>
                  </a:moveTo>
                  <a:lnTo>
                    <a:pt x="145922" y="0"/>
                  </a:lnTo>
                  <a:lnTo>
                    <a:pt x="0" y="103631"/>
                  </a:lnTo>
                  <a:lnTo>
                    <a:pt x="475869" y="103631"/>
                  </a:lnTo>
                  <a:lnTo>
                    <a:pt x="62179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2157222" y="4831842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2" y="0"/>
                  </a:lnTo>
                  <a:lnTo>
                    <a:pt x="621791" y="0"/>
                  </a:lnTo>
                  <a:lnTo>
                    <a:pt x="475869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2815589" y="4831842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2" y="0"/>
                  </a:moveTo>
                  <a:lnTo>
                    <a:pt x="145923" y="0"/>
                  </a:lnTo>
                  <a:lnTo>
                    <a:pt x="0" y="103631"/>
                  </a:lnTo>
                  <a:lnTo>
                    <a:pt x="475869" y="103631"/>
                  </a:lnTo>
                  <a:lnTo>
                    <a:pt x="621792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815589" y="4831842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3" y="0"/>
                  </a:lnTo>
                  <a:lnTo>
                    <a:pt x="621792" y="0"/>
                  </a:lnTo>
                  <a:lnTo>
                    <a:pt x="475869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3472433" y="4831842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1" y="0"/>
                  </a:moveTo>
                  <a:lnTo>
                    <a:pt x="145923" y="0"/>
                  </a:lnTo>
                  <a:lnTo>
                    <a:pt x="0" y="103631"/>
                  </a:lnTo>
                  <a:lnTo>
                    <a:pt x="475868" y="103631"/>
                  </a:lnTo>
                  <a:lnTo>
                    <a:pt x="62179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3472433" y="4831842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3" y="0"/>
                  </a:lnTo>
                  <a:lnTo>
                    <a:pt x="621791" y="0"/>
                  </a:lnTo>
                  <a:lnTo>
                    <a:pt x="475868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4130801" y="4831842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2" y="0"/>
                  </a:moveTo>
                  <a:lnTo>
                    <a:pt x="145923" y="0"/>
                  </a:lnTo>
                  <a:lnTo>
                    <a:pt x="0" y="103631"/>
                  </a:lnTo>
                  <a:lnTo>
                    <a:pt x="475869" y="103631"/>
                  </a:lnTo>
                  <a:lnTo>
                    <a:pt x="621792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4130801" y="4831842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3" y="0"/>
                  </a:lnTo>
                  <a:lnTo>
                    <a:pt x="621792" y="0"/>
                  </a:lnTo>
                  <a:lnTo>
                    <a:pt x="475869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4789170" y="4831842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1" y="0"/>
                  </a:moveTo>
                  <a:lnTo>
                    <a:pt x="145922" y="0"/>
                  </a:lnTo>
                  <a:lnTo>
                    <a:pt x="0" y="103631"/>
                  </a:lnTo>
                  <a:lnTo>
                    <a:pt x="475868" y="103631"/>
                  </a:lnTo>
                  <a:lnTo>
                    <a:pt x="62179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4789170" y="4831842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2" y="0"/>
                  </a:lnTo>
                  <a:lnTo>
                    <a:pt x="621791" y="0"/>
                  </a:lnTo>
                  <a:lnTo>
                    <a:pt x="475868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5446014" y="4831842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621791" y="0"/>
                  </a:moveTo>
                  <a:lnTo>
                    <a:pt x="145923" y="0"/>
                  </a:lnTo>
                  <a:lnTo>
                    <a:pt x="0" y="103631"/>
                  </a:lnTo>
                  <a:lnTo>
                    <a:pt x="475869" y="103631"/>
                  </a:lnTo>
                  <a:lnTo>
                    <a:pt x="62179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5446014" y="4831842"/>
              <a:ext cx="622300" cy="104139"/>
            </a:xfrm>
            <a:custGeom>
              <a:avLst/>
              <a:gdLst/>
              <a:ahLst/>
              <a:cxnLst/>
              <a:rect b="b" l="l" r="r" t="t"/>
              <a:pathLst>
                <a:path h="104139" w="622300">
                  <a:moveTo>
                    <a:pt x="0" y="103631"/>
                  </a:moveTo>
                  <a:lnTo>
                    <a:pt x="145923" y="0"/>
                  </a:lnTo>
                  <a:lnTo>
                    <a:pt x="621791" y="0"/>
                  </a:lnTo>
                  <a:lnTo>
                    <a:pt x="475869" y="103631"/>
                  </a:lnTo>
                  <a:lnTo>
                    <a:pt x="0" y="103631"/>
                  </a:lnTo>
                  <a:close/>
                </a:path>
              </a:pathLst>
            </a:custGeom>
            <a:ln w="25908">
              <a:solidFill>
                <a:srgbClr val="00CC99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</p:grpSp>
      <p:sp>
        <p:nvSpPr>
          <p:cNvPr id="98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9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100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</a:t>
            </a:r>
            <a:r>
              <a:rPr dirty="0" err="1" lang="en-US" smtClean="0" spc="-5"/>
              <a:t>Kolaka</a:t>
            </a:r>
            <a:endParaRPr dirty="0" spc="-5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1" y="5340096"/>
            <a:ext cx="9144000" cy="1516380"/>
            <a:chOff x="761" y="5340096"/>
            <a:chExt cx="9144000" cy="1516380"/>
          </a:xfrm>
        </p:grpSpPr>
        <p:pic>
          <p:nvPicPr>
            <p:cNvPr id="3" name="object 3"/>
            <p:cNvPicPr/>
            <p:nvPr/>
          </p:nvPicPr>
          <p:blipFill>
            <a:blip cstate="print" r:embed="rId2"/>
            <a:stretch>
              <a:fillRect/>
            </a:stretch>
          </p:blipFill>
          <p:spPr>
            <a:xfrm>
              <a:off x="8374380" y="5340096"/>
              <a:ext cx="577596" cy="76352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cstate="print" r:embed="rId3"/>
            <a:stretch>
              <a:fillRect/>
            </a:stretch>
          </p:blipFill>
          <p:spPr>
            <a:xfrm>
              <a:off x="7757159" y="5564124"/>
              <a:ext cx="541020" cy="70866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cstate="print" r:embed="rId4"/>
            <a:stretch>
              <a:fillRect/>
            </a:stretch>
          </p:blipFill>
          <p:spPr>
            <a:xfrm>
              <a:off x="7114032" y="5838444"/>
              <a:ext cx="566927" cy="710184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19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02332" y="229870"/>
            <a:ext cx="6637655" cy="33083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z="2000">
                <a:solidFill>
                  <a:srgbClr val="181866"/>
                </a:solidFill>
                <a:latin typeface="Verdana"/>
                <a:cs typeface="Verdana"/>
              </a:rPr>
              <a:t>Hubungan</a:t>
            </a:r>
            <a:r>
              <a:rPr b="1" dirty="0" spc="-30" sz="20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000">
                <a:solidFill>
                  <a:srgbClr val="181866"/>
                </a:solidFill>
                <a:latin typeface="Verdana"/>
                <a:cs typeface="Verdana"/>
              </a:rPr>
              <a:t>harga</a:t>
            </a:r>
            <a:r>
              <a:rPr b="1" dirty="0" spc="5" sz="20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z="2000">
                <a:solidFill>
                  <a:srgbClr val="181866"/>
                </a:solidFill>
                <a:latin typeface="Wingdings"/>
                <a:cs typeface="Wingdings"/>
              </a:rPr>
              <a:t></a:t>
            </a:r>
            <a:r>
              <a:rPr dirty="0" spc="170" sz="2000">
                <a:solidFill>
                  <a:srgbClr val="181866"/>
                </a:solidFill>
                <a:latin typeface="Times New Roman"/>
                <a:cs typeface="Times New Roman"/>
              </a:rPr>
              <a:t> </a:t>
            </a:r>
            <a:r>
              <a:rPr b="1" dirty="0" sz="2000">
                <a:solidFill>
                  <a:srgbClr val="181866"/>
                </a:solidFill>
                <a:latin typeface="Verdana"/>
                <a:cs typeface="Verdana"/>
              </a:rPr>
              <a:t>Kapasistas</a:t>
            </a:r>
            <a:r>
              <a:rPr b="1" dirty="0" spc="-20" sz="20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z="2000">
                <a:solidFill>
                  <a:srgbClr val="181866"/>
                </a:solidFill>
                <a:latin typeface="Wingdings"/>
                <a:cs typeface="Wingdings"/>
              </a:rPr>
              <a:t></a:t>
            </a:r>
            <a:r>
              <a:rPr dirty="0" spc="185" sz="2000">
                <a:solidFill>
                  <a:srgbClr val="181866"/>
                </a:solidFill>
                <a:latin typeface="Times New Roman"/>
                <a:cs typeface="Times New Roman"/>
              </a:rPr>
              <a:t> </a:t>
            </a:r>
            <a:r>
              <a:rPr b="1" dirty="0" spc="-5" sz="2000">
                <a:solidFill>
                  <a:srgbClr val="181866"/>
                </a:solidFill>
                <a:latin typeface="Verdana"/>
                <a:cs typeface="Verdana"/>
              </a:rPr>
              <a:t>Waktu Akses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1873" y="1300734"/>
            <a:ext cx="7739380" cy="473011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 marR="162560">
              <a:lnSpc>
                <a:spcPct val="100000"/>
              </a:lnSpc>
              <a:spcBef>
                <a:spcPts val="100"/>
              </a:spcBef>
            </a:pPr>
            <a:r>
              <a:rPr dirty="0" spc="-5" sz="2400">
                <a:solidFill>
                  <a:srgbClr val="181866"/>
                </a:solidFill>
                <a:latin typeface="Verdana"/>
                <a:cs typeface="Verdana"/>
              </a:rPr>
              <a:t>Semakin</a:t>
            </a:r>
            <a:r>
              <a:rPr dirty="0" spc="1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10" sz="2400">
                <a:solidFill>
                  <a:srgbClr val="181866"/>
                </a:solidFill>
                <a:latin typeface="Verdana"/>
                <a:cs typeface="Verdana"/>
              </a:rPr>
              <a:t>kecil</a:t>
            </a:r>
            <a:r>
              <a:rPr dirty="0" spc="2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10" sz="2400">
                <a:solidFill>
                  <a:srgbClr val="181866"/>
                </a:solidFill>
                <a:latin typeface="Verdana"/>
                <a:cs typeface="Verdana"/>
              </a:rPr>
              <a:t>waktu</a:t>
            </a:r>
            <a:r>
              <a:rPr dirty="0" spc="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5" sz="2400">
                <a:solidFill>
                  <a:srgbClr val="181866"/>
                </a:solidFill>
                <a:latin typeface="Verdana"/>
                <a:cs typeface="Verdana"/>
              </a:rPr>
              <a:t>akses,</a:t>
            </a:r>
            <a:r>
              <a:rPr dirty="0" spc="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5" sz="2400">
                <a:solidFill>
                  <a:srgbClr val="181866"/>
                </a:solidFill>
                <a:latin typeface="Verdana"/>
                <a:cs typeface="Verdana"/>
              </a:rPr>
              <a:t>semakin</a:t>
            </a:r>
            <a:r>
              <a:rPr dirty="0" spc="1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5" sz="2400">
                <a:solidFill>
                  <a:srgbClr val="181866"/>
                </a:solidFill>
                <a:latin typeface="Verdana"/>
                <a:cs typeface="Verdana"/>
              </a:rPr>
              <a:t>besar</a:t>
            </a:r>
            <a:r>
              <a:rPr dirty="0" spc="-1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5" sz="2400">
                <a:solidFill>
                  <a:srgbClr val="181866"/>
                </a:solidFill>
                <a:latin typeface="Verdana"/>
                <a:cs typeface="Verdana"/>
              </a:rPr>
              <a:t>harga </a:t>
            </a:r>
            <a:r>
              <a:rPr dirty="0" spc="-83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5" sz="2400">
                <a:solidFill>
                  <a:srgbClr val="181866"/>
                </a:solidFill>
                <a:latin typeface="Verdana"/>
                <a:cs typeface="Verdana"/>
              </a:rPr>
              <a:t>per bit</a:t>
            </a:r>
            <a:r>
              <a:rPr dirty="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25" sz="2400">
                <a:solidFill>
                  <a:srgbClr val="181866"/>
                </a:solidFill>
                <a:latin typeface="Verdana"/>
                <a:cs typeface="Verdana"/>
              </a:rPr>
              <a:t>nya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5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</a:pPr>
            <a:r>
              <a:rPr dirty="0" spc="-5" sz="2400">
                <a:solidFill>
                  <a:srgbClr val="181866"/>
                </a:solidFill>
                <a:latin typeface="Verdana"/>
                <a:cs typeface="Verdana"/>
              </a:rPr>
              <a:t>Semakin</a:t>
            </a:r>
            <a:r>
              <a:rPr dirty="0" spc="1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5" sz="2400">
                <a:solidFill>
                  <a:srgbClr val="181866"/>
                </a:solidFill>
                <a:latin typeface="Verdana"/>
                <a:cs typeface="Verdana"/>
              </a:rPr>
              <a:t>besar</a:t>
            </a:r>
            <a:r>
              <a:rPr dirty="0" spc="-1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5" sz="2400">
                <a:solidFill>
                  <a:srgbClr val="181866"/>
                </a:solidFill>
                <a:latin typeface="Verdana"/>
                <a:cs typeface="Verdana"/>
              </a:rPr>
              <a:t>kapasitas,</a:t>
            </a:r>
            <a:r>
              <a:rPr dirty="0" spc="2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5" sz="2400">
                <a:solidFill>
                  <a:srgbClr val="181866"/>
                </a:solidFill>
                <a:latin typeface="Verdana"/>
                <a:cs typeface="Verdana"/>
              </a:rPr>
              <a:t>semakin</a:t>
            </a:r>
            <a:r>
              <a:rPr dirty="0" spc="1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10" sz="2400">
                <a:solidFill>
                  <a:srgbClr val="181866"/>
                </a:solidFill>
                <a:latin typeface="Verdana"/>
                <a:cs typeface="Verdana"/>
              </a:rPr>
              <a:t>kecil</a:t>
            </a:r>
            <a:r>
              <a:rPr dirty="0" spc="2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z="2400">
                <a:solidFill>
                  <a:srgbClr val="181866"/>
                </a:solidFill>
                <a:latin typeface="Verdana"/>
                <a:cs typeface="Verdana"/>
              </a:rPr>
              <a:t>harga </a:t>
            </a:r>
            <a:r>
              <a:rPr dirty="0" spc="-5" sz="2400">
                <a:solidFill>
                  <a:srgbClr val="181866"/>
                </a:solidFill>
                <a:latin typeface="Verdana"/>
                <a:cs typeface="Verdana"/>
              </a:rPr>
              <a:t>per </a:t>
            </a:r>
            <a:r>
              <a:rPr dirty="0" spc="-83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5" sz="2400">
                <a:solidFill>
                  <a:srgbClr val="181866"/>
                </a:solidFill>
                <a:latin typeface="Verdana"/>
                <a:cs typeface="Verdana"/>
              </a:rPr>
              <a:t>bit</a:t>
            </a:r>
            <a:r>
              <a:rPr dirty="0" spc="1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25" sz="2400">
                <a:solidFill>
                  <a:srgbClr val="181866"/>
                </a:solidFill>
                <a:latin typeface="Verdana"/>
                <a:cs typeface="Verdana"/>
              </a:rPr>
              <a:t>nya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3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5" sz="2400">
                <a:solidFill>
                  <a:srgbClr val="181866"/>
                </a:solidFill>
                <a:latin typeface="Verdana"/>
                <a:cs typeface="Verdana"/>
              </a:rPr>
              <a:t>Semakin</a:t>
            </a:r>
            <a:r>
              <a:rPr dirty="0" spc="-1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5" sz="2400">
                <a:solidFill>
                  <a:srgbClr val="181866"/>
                </a:solidFill>
                <a:latin typeface="Verdana"/>
                <a:cs typeface="Verdana"/>
              </a:rPr>
              <a:t>besar kapasitas,</a:t>
            </a:r>
            <a:r>
              <a:rPr dirty="0" spc="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5" sz="2400">
                <a:solidFill>
                  <a:srgbClr val="181866"/>
                </a:solidFill>
                <a:latin typeface="Verdana"/>
                <a:cs typeface="Verdana"/>
              </a:rPr>
              <a:t>semakin</a:t>
            </a:r>
            <a:r>
              <a:rPr dirty="0" spc="1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5" sz="2400">
                <a:solidFill>
                  <a:srgbClr val="181866"/>
                </a:solidFill>
                <a:latin typeface="Verdana"/>
                <a:cs typeface="Verdana"/>
              </a:rPr>
              <a:t>besar </a:t>
            </a:r>
            <a:r>
              <a:rPr dirty="0" spc="-10" sz="2400">
                <a:solidFill>
                  <a:srgbClr val="181866"/>
                </a:solidFill>
                <a:latin typeface="Verdana"/>
                <a:cs typeface="Verdana"/>
              </a:rPr>
              <a:t>waktu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dirty="0" spc="-15" sz="2400">
                <a:solidFill>
                  <a:srgbClr val="181866"/>
                </a:solidFill>
                <a:latin typeface="Verdana"/>
                <a:cs typeface="Verdana"/>
              </a:rPr>
              <a:t>aksesnya</a:t>
            </a:r>
            <a:endParaRPr sz="2400">
              <a:latin typeface="Verdana"/>
              <a:cs typeface="Verdana"/>
            </a:endParaRPr>
          </a:p>
          <a:p>
            <a:pPr marL="24765" marR="254635">
              <a:lnSpc>
                <a:spcPct val="100000"/>
              </a:lnSpc>
              <a:spcBef>
                <a:spcPts val="2475"/>
              </a:spcBef>
            </a:pPr>
            <a:r>
              <a:rPr b="1" dirty="0" spc="-5" sz="2400">
                <a:solidFill>
                  <a:srgbClr val="FF0000"/>
                </a:solidFill>
                <a:latin typeface="Verdana"/>
                <a:cs typeface="Verdana"/>
              </a:rPr>
              <a:t>Kapasitas memori </a:t>
            </a:r>
            <a:r>
              <a:rPr b="1" dirty="0" sz="2400">
                <a:solidFill>
                  <a:srgbClr val="FF0000"/>
                </a:solidFill>
                <a:latin typeface="Verdana"/>
                <a:cs typeface="Verdana"/>
              </a:rPr>
              <a:t>yang </a:t>
            </a:r>
            <a:r>
              <a:rPr b="1" dirty="0" spc="-5" sz="2400">
                <a:solidFill>
                  <a:srgbClr val="FF0000"/>
                </a:solidFill>
                <a:latin typeface="Verdana"/>
                <a:cs typeface="Verdana"/>
              </a:rPr>
              <a:t>besar </a:t>
            </a:r>
            <a:r>
              <a:rPr b="1" dirty="0" sz="2400">
                <a:solidFill>
                  <a:srgbClr val="FF0000"/>
                </a:solidFill>
                <a:latin typeface="Verdana"/>
                <a:cs typeface="Verdana"/>
              </a:rPr>
              <a:t>karena </a:t>
            </a:r>
            <a:r>
              <a:rPr b="1" dirty="0" spc="-5" sz="2400">
                <a:solidFill>
                  <a:srgbClr val="FF0000"/>
                </a:solidFill>
                <a:latin typeface="Verdana"/>
                <a:cs typeface="Verdana"/>
              </a:rPr>
              <a:t>harga </a:t>
            </a:r>
            <a:r>
              <a:rPr b="1" dirty="0" spc="-810" sz="240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FF0000"/>
                </a:solidFill>
                <a:latin typeface="Verdana"/>
                <a:cs typeface="Verdana"/>
              </a:rPr>
              <a:t>per bit</a:t>
            </a:r>
            <a:r>
              <a:rPr b="1" dirty="0" spc="-15" sz="240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FF0000"/>
                </a:solidFill>
                <a:latin typeface="Verdana"/>
                <a:cs typeface="Verdana"/>
              </a:rPr>
              <a:t>yang</a:t>
            </a:r>
            <a:r>
              <a:rPr b="1" dirty="0" sz="240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FF0000"/>
                </a:solidFill>
                <a:latin typeface="Verdana"/>
                <a:cs typeface="Verdana"/>
              </a:rPr>
              <a:t>murah,</a:t>
            </a:r>
            <a:r>
              <a:rPr b="1" dirty="0" sz="240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FF0000"/>
                </a:solidFill>
                <a:latin typeface="Verdana"/>
                <a:cs typeface="Verdana"/>
              </a:rPr>
              <a:t>namun hal</a:t>
            </a:r>
            <a:r>
              <a:rPr b="1" dirty="0" spc="5" sz="240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FF0000"/>
                </a:solidFill>
                <a:latin typeface="Verdana"/>
                <a:cs typeface="Verdana"/>
              </a:rPr>
              <a:t>itu</a:t>
            </a:r>
            <a:r>
              <a:rPr b="1" dirty="0" spc="5" sz="240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FF0000"/>
                </a:solidFill>
                <a:latin typeface="Verdana"/>
                <a:cs typeface="Verdana"/>
              </a:rPr>
              <a:t>dibatasi </a:t>
            </a:r>
            <a:r>
              <a:rPr b="1" dirty="0" sz="240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FF0000"/>
                </a:solidFill>
                <a:latin typeface="Verdana"/>
                <a:cs typeface="Verdana"/>
              </a:rPr>
              <a:t>oleh</a:t>
            </a:r>
            <a:r>
              <a:rPr b="1" dirty="0" spc="20" sz="240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FF0000"/>
                </a:solidFill>
                <a:latin typeface="Verdana"/>
                <a:cs typeface="Verdana"/>
              </a:rPr>
              <a:t>teknologi</a:t>
            </a:r>
            <a:r>
              <a:rPr b="1" dirty="0" spc="30" sz="240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FF0000"/>
                </a:solidFill>
                <a:latin typeface="Verdana"/>
                <a:cs typeface="Verdana"/>
              </a:rPr>
              <a:t>dalam</a:t>
            </a:r>
            <a:r>
              <a:rPr b="1" dirty="0" spc="-20" sz="240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FF0000"/>
                </a:solidFill>
                <a:latin typeface="Verdana"/>
                <a:cs typeface="Verdana"/>
              </a:rPr>
              <a:t>memperoleh</a:t>
            </a:r>
            <a:r>
              <a:rPr b="1" dirty="0" spc="10" sz="240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b="1" dirty="0" sz="2400">
                <a:solidFill>
                  <a:srgbClr val="FF0000"/>
                </a:solidFill>
                <a:latin typeface="Verdana"/>
                <a:cs typeface="Verdana"/>
              </a:rPr>
              <a:t>waktu </a:t>
            </a:r>
            <a:r>
              <a:rPr b="1" dirty="0" spc="5" sz="240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FF0000"/>
                </a:solidFill>
                <a:latin typeface="Verdana"/>
                <a:cs typeface="Verdana"/>
              </a:rPr>
              <a:t>akses</a:t>
            </a:r>
            <a:r>
              <a:rPr b="1" dirty="0" sz="240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FF0000"/>
                </a:solidFill>
                <a:latin typeface="Verdana"/>
                <a:cs typeface="Verdana"/>
              </a:rPr>
              <a:t>yang</a:t>
            </a:r>
            <a:r>
              <a:rPr b="1" dirty="0" spc="5" sz="240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FF0000"/>
                </a:solidFill>
                <a:latin typeface="Verdana"/>
                <a:cs typeface="Verdana"/>
              </a:rPr>
              <a:t>cepat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2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3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14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</a:t>
            </a:r>
            <a:r>
              <a:rPr dirty="0" err="1" lang="en-US" smtClean="0" spc="-5"/>
              <a:t>Kolaka</a:t>
            </a:r>
            <a:endParaRPr dirty="0" spc="-5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z="1400">
                <a:solidFill>
                  <a:srgbClr val="336600"/>
                </a:solidFill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23861" y="234442"/>
            <a:ext cx="1517015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Me</a:t>
            </a:r>
            <a:r>
              <a:rPr dirty="0"/>
              <a:t>m</a:t>
            </a:r>
            <a:r>
              <a:rPr dirty="0" spc="-5"/>
              <a:t>ori</a:t>
            </a:r>
          </a:p>
        </p:txBody>
      </p:sp>
      <p:sp>
        <p:nvSpPr>
          <p:cNvPr id="4" name="object 4"/>
          <p:cNvSpPr/>
          <p:nvPr/>
        </p:nvSpPr>
        <p:spPr>
          <a:xfrm>
            <a:off x="5941314" y="1377696"/>
            <a:ext cx="2747010" cy="78105"/>
          </a:xfrm>
          <a:custGeom>
            <a:avLst/>
            <a:gdLst/>
            <a:ahLst/>
            <a:cxnLst/>
            <a:rect b="b" l="l" r="r" t="t"/>
            <a:pathLst>
              <a:path h="78105" w="2747009">
                <a:moveTo>
                  <a:pt x="25908" y="22859"/>
                </a:moveTo>
                <a:lnTo>
                  <a:pt x="0" y="22859"/>
                </a:lnTo>
                <a:lnTo>
                  <a:pt x="0" y="48767"/>
                </a:lnTo>
                <a:lnTo>
                  <a:pt x="25908" y="48767"/>
                </a:lnTo>
                <a:lnTo>
                  <a:pt x="25908" y="22859"/>
                </a:lnTo>
                <a:close/>
              </a:path>
              <a:path h="78105" w="2747009">
                <a:moveTo>
                  <a:pt x="51815" y="22859"/>
                </a:moveTo>
                <a:lnTo>
                  <a:pt x="51815" y="48767"/>
                </a:lnTo>
                <a:lnTo>
                  <a:pt x="77724" y="48894"/>
                </a:lnTo>
                <a:lnTo>
                  <a:pt x="77724" y="22987"/>
                </a:lnTo>
                <a:lnTo>
                  <a:pt x="51815" y="22859"/>
                </a:lnTo>
                <a:close/>
              </a:path>
              <a:path h="78105" w="2747009">
                <a:moveTo>
                  <a:pt x="129539" y="22987"/>
                </a:moveTo>
                <a:lnTo>
                  <a:pt x="103632" y="22987"/>
                </a:lnTo>
                <a:lnTo>
                  <a:pt x="103632" y="48894"/>
                </a:lnTo>
                <a:lnTo>
                  <a:pt x="129539" y="48894"/>
                </a:lnTo>
                <a:lnTo>
                  <a:pt x="129539" y="22987"/>
                </a:lnTo>
                <a:close/>
              </a:path>
              <a:path h="78105" w="2747009">
                <a:moveTo>
                  <a:pt x="155448" y="22987"/>
                </a:moveTo>
                <a:lnTo>
                  <a:pt x="155448" y="48894"/>
                </a:lnTo>
                <a:lnTo>
                  <a:pt x="181356" y="49021"/>
                </a:lnTo>
                <a:lnTo>
                  <a:pt x="181356" y="23113"/>
                </a:lnTo>
                <a:lnTo>
                  <a:pt x="155448" y="22987"/>
                </a:lnTo>
                <a:close/>
              </a:path>
              <a:path h="78105" w="2747009">
                <a:moveTo>
                  <a:pt x="233172" y="23113"/>
                </a:moveTo>
                <a:lnTo>
                  <a:pt x="207263" y="23113"/>
                </a:lnTo>
                <a:lnTo>
                  <a:pt x="207263" y="49021"/>
                </a:lnTo>
                <a:lnTo>
                  <a:pt x="233172" y="49021"/>
                </a:lnTo>
                <a:lnTo>
                  <a:pt x="233172" y="23113"/>
                </a:lnTo>
                <a:close/>
              </a:path>
              <a:path h="78105" w="2747009">
                <a:moveTo>
                  <a:pt x="259080" y="23113"/>
                </a:moveTo>
                <a:lnTo>
                  <a:pt x="259080" y="49021"/>
                </a:lnTo>
                <a:lnTo>
                  <a:pt x="284988" y="49149"/>
                </a:lnTo>
                <a:lnTo>
                  <a:pt x="284988" y="23240"/>
                </a:lnTo>
                <a:lnTo>
                  <a:pt x="259080" y="23113"/>
                </a:lnTo>
                <a:close/>
              </a:path>
              <a:path h="78105" w="2747009">
                <a:moveTo>
                  <a:pt x="336803" y="23240"/>
                </a:moveTo>
                <a:lnTo>
                  <a:pt x="310896" y="23240"/>
                </a:lnTo>
                <a:lnTo>
                  <a:pt x="310896" y="49149"/>
                </a:lnTo>
                <a:lnTo>
                  <a:pt x="336803" y="49149"/>
                </a:lnTo>
                <a:lnTo>
                  <a:pt x="336803" y="23240"/>
                </a:lnTo>
                <a:close/>
              </a:path>
              <a:path h="78105" w="2747009">
                <a:moveTo>
                  <a:pt x="388620" y="23240"/>
                </a:moveTo>
                <a:lnTo>
                  <a:pt x="362712" y="23240"/>
                </a:lnTo>
                <a:lnTo>
                  <a:pt x="362712" y="49149"/>
                </a:lnTo>
                <a:lnTo>
                  <a:pt x="388620" y="49149"/>
                </a:lnTo>
                <a:lnTo>
                  <a:pt x="388620" y="23240"/>
                </a:lnTo>
                <a:close/>
              </a:path>
              <a:path h="78105" w="2747009">
                <a:moveTo>
                  <a:pt x="440436" y="23367"/>
                </a:moveTo>
                <a:lnTo>
                  <a:pt x="414527" y="23367"/>
                </a:lnTo>
                <a:lnTo>
                  <a:pt x="414527" y="49275"/>
                </a:lnTo>
                <a:lnTo>
                  <a:pt x="440436" y="49275"/>
                </a:lnTo>
                <a:lnTo>
                  <a:pt x="440436" y="23367"/>
                </a:lnTo>
                <a:close/>
              </a:path>
              <a:path h="78105" w="2747009">
                <a:moveTo>
                  <a:pt x="492251" y="23367"/>
                </a:moveTo>
                <a:lnTo>
                  <a:pt x="466344" y="23367"/>
                </a:lnTo>
                <a:lnTo>
                  <a:pt x="466344" y="49275"/>
                </a:lnTo>
                <a:lnTo>
                  <a:pt x="492251" y="49275"/>
                </a:lnTo>
                <a:lnTo>
                  <a:pt x="492251" y="23367"/>
                </a:lnTo>
                <a:close/>
              </a:path>
              <a:path h="78105" w="2747009">
                <a:moveTo>
                  <a:pt x="544068" y="23494"/>
                </a:moveTo>
                <a:lnTo>
                  <a:pt x="518160" y="23494"/>
                </a:lnTo>
                <a:lnTo>
                  <a:pt x="518160" y="49402"/>
                </a:lnTo>
                <a:lnTo>
                  <a:pt x="544068" y="49402"/>
                </a:lnTo>
                <a:lnTo>
                  <a:pt x="544068" y="23494"/>
                </a:lnTo>
                <a:close/>
              </a:path>
              <a:path h="78105" w="2747009">
                <a:moveTo>
                  <a:pt x="595884" y="23494"/>
                </a:moveTo>
                <a:lnTo>
                  <a:pt x="569976" y="23494"/>
                </a:lnTo>
                <a:lnTo>
                  <a:pt x="569976" y="49402"/>
                </a:lnTo>
                <a:lnTo>
                  <a:pt x="595884" y="49402"/>
                </a:lnTo>
                <a:lnTo>
                  <a:pt x="595884" y="23494"/>
                </a:lnTo>
                <a:close/>
              </a:path>
              <a:path h="78105" w="2747009">
                <a:moveTo>
                  <a:pt x="647700" y="23621"/>
                </a:moveTo>
                <a:lnTo>
                  <a:pt x="621791" y="23621"/>
                </a:lnTo>
                <a:lnTo>
                  <a:pt x="621791" y="49529"/>
                </a:lnTo>
                <a:lnTo>
                  <a:pt x="647700" y="49529"/>
                </a:lnTo>
                <a:lnTo>
                  <a:pt x="647700" y="23621"/>
                </a:lnTo>
                <a:close/>
              </a:path>
              <a:path h="78105" w="2747009">
                <a:moveTo>
                  <a:pt x="699515" y="23621"/>
                </a:moveTo>
                <a:lnTo>
                  <a:pt x="673608" y="23621"/>
                </a:lnTo>
                <a:lnTo>
                  <a:pt x="673608" y="49529"/>
                </a:lnTo>
                <a:lnTo>
                  <a:pt x="699515" y="49529"/>
                </a:lnTo>
                <a:lnTo>
                  <a:pt x="699515" y="23621"/>
                </a:lnTo>
                <a:close/>
              </a:path>
              <a:path h="78105" w="2747009">
                <a:moveTo>
                  <a:pt x="725424" y="23621"/>
                </a:moveTo>
                <a:lnTo>
                  <a:pt x="725424" y="49529"/>
                </a:lnTo>
                <a:lnTo>
                  <a:pt x="751332" y="49656"/>
                </a:lnTo>
                <a:lnTo>
                  <a:pt x="751332" y="23749"/>
                </a:lnTo>
                <a:lnTo>
                  <a:pt x="725424" y="23621"/>
                </a:lnTo>
                <a:close/>
              </a:path>
              <a:path h="78105" w="2747009">
                <a:moveTo>
                  <a:pt x="803147" y="23749"/>
                </a:moveTo>
                <a:lnTo>
                  <a:pt x="777239" y="23749"/>
                </a:lnTo>
                <a:lnTo>
                  <a:pt x="777239" y="49656"/>
                </a:lnTo>
                <a:lnTo>
                  <a:pt x="803147" y="49656"/>
                </a:lnTo>
                <a:lnTo>
                  <a:pt x="803147" y="23749"/>
                </a:lnTo>
                <a:close/>
              </a:path>
              <a:path h="78105" w="2747009">
                <a:moveTo>
                  <a:pt x="829056" y="23749"/>
                </a:moveTo>
                <a:lnTo>
                  <a:pt x="829056" y="49656"/>
                </a:lnTo>
                <a:lnTo>
                  <a:pt x="854963" y="49783"/>
                </a:lnTo>
                <a:lnTo>
                  <a:pt x="854963" y="23875"/>
                </a:lnTo>
                <a:lnTo>
                  <a:pt x="829056" y="23749"/>
                </a:lnTo>
                <a:close/>
              </a:path>
              <a:path h="78105" w="2747009">
                <a:moveTo>
                  <a:pt x="906780" y="23875"/>
                </a:moveTo>
                <a:lnTo>
                  <a:pt x="880871" y="23875"/>
                </a:lnTo>
                <a:lnTo>
                  <a:pt x="880871" y="49783"/>
                </a:lnTo>
                <a:lnTo>
                  <a:pt x="906780" y="49783"/>
                </a:lnTo>
                <a:lnTo>
                  <a:pt x="906780" y="23875"/>
                </a:lnTo>
                <a:close/>
              </a:path>
              <a:path h="78105" w="2747009">
                <a:moveTo>
                  <a:pt x="958595" y="23875"/>
                </a:moveTo>
                <a:lnTo>
                  <a:pt x="932688" y="23875"/>
                </a:lnTo>
                <a:lnTo>
                  <a:pt x="932688" y="49783"/>
                </a:lnTo>
                <a:lnTo>
                  <a:pt x="958595" y="49783"/>
                </a:lnTo>
                <a:lnTo>
                  <a:pt x="958595" y="23875"/>
                </a:lnTo>
                <a:close/>
              </a:path>
              <a:path h="78105" w="2747009">
                <a:moveTo>
                  <a:pt x="1010412" y="24002"/>
                </a:moveTo>
                <a:lnTo>
                  <a:pt x="984504" y="24002"/>
                </a:lnTo>
                <a:lnTo>
                  <a:pt x="984504" y="49911"/>
                </a:lnTo>
                <a:lnTo>
                  <a:pt x="1010412" y="49911"/>
                </a:lnTo>
                <a:lnTo>
                  <a:pt x="1010412" y="24002"/>
                </a:lnTo>
                <a:close/>
              </a:path>
              <a:path h="78105" w="2747009">
                <a:moveTo>
                  <a:pt x="1062228" y="24002"/>
                </a:moveTo>
                <a:lnTo>
                  <a:pt x="1036319" y="24002"/>
                </a:lnTo>
                <a:lnTo>
                  <a:pt x="1036319" y="49911"/>
                </a:lnTo>
                <a:lnTo>
                  <a:pt x="1062228" y="49911"/>
                </a:lnTo>
                <a:lnTo>
                  <a:pt x="1062228" y="24002"/>
                </a:lnTo>
                <a:close/>
              </a:path>
              <a:path h="78105" w="2747009">
                <a:moveTo>
                  <a:pt x="1114043" y="24129"/>
                </a:moveTo>
                <a:lnTo>
                  <a:pt x="1088136" y="24129"/>
                </a:lnTo>
                <a:lnTo>
                  <a:pt x="1088136" y="50037"/>
                </a:lnTo>
                <a:lnTo>
                  <a:pt x="1114043" y="50037"/>
                </a:lnTo>
                <a:lnTo>
                  <a:pt x="1114043" y="24129"/>
                </a:lnTo>
                <a:close/>
              </a:path>
              <a:path h="78105" w="2747009">
                <a:moveTo>
                  <a:pt x="1165860" y="24129"/>
                </a:moveTo>
                <a:lnTo>
                  <a:pt x="1139952" y="24129"/>
                </a:lnTo>
                <a:lnTo>
                  <a:pt x="1139952" y="50037"/>
                </a:lnTo>
                <a:lnTo>
                  <a:pt x="1165860" y="50037"/>
                </a:lnTo>
                <a:lnTo>
                  <a:pt x="1165860" y="24129"/>
                </a:lnTo>
                <a:close/>
              </a:path>
              <a:path h="78105" w="2747009">
                <a:moveTo>
                  <a:pt x="1217676" y="24256"/>
                </a:moveTo>
                <a:lnTo>
                  <a:pt x="1191767" y="24256"/>
                </a:lnTo>
                <a:lnTo>
                  <a:pt x="1191767" y="50164"/>
                </a:lnTo>
                <a:lnTo>
                  <a:pt x="1217676" y="50164"/>
                </a:lnTo>
                <a:lnTo>
                  <a:pt x="1217676" y="24256"/>
                </a:lnTo>
                <a:close/>
              </a:path>
              <a:path h="78105" w="2747009">
                <a:moveTo>
                  <a:pt x="1269491" y="24256"/>
                </a:moveTo>
                <a:lnTo>
                  <a:pt x="1243584" y="24256"/>
                </a:lnTo>
                <a:lnTo>
                  <a:pt x="1243584" y="50164"/>
                </a:lnTo>
                <a:lnTo>
                  <a:pt x="1269491" y="50164"/>
                </a:lnTo>
                <a:lnTo>
                  <a:pt x="1269491" y="24256"/>
                </a:lnTo>
                <a:close/>
              </a:path>
              <a:path h="78105" w="2747009">
                <a:moveTo>
                  <a:pt x="1295400" y="24256"/>
                </a:moveTo>
                <a:lnTo>
                  <a:pt x="1295400" y="50164"/>
                </a:lnTo>
                <a:lnTo>
                  <a:pt x="1321308" y="50291"/>
                </a:lnTo>
                <a:lnTo>
                  <a:pt x="1321308" y="24383"/>
                </a:lnTo>
                <a:lnTo>
                  <a:pt x="1295400" y="24256"/>
                </a:lnTo>
                <a:close/>
              </a:path>
              <a:path h="78105" w="2747009">
                <a:moveTo>
                  <a:pt x="1373124" y="24383"/>
                </a:moveTo>
                <a:lnTo>
                  <a:pt x="1347215" y="24383"/>
                </a:lnTo>
                <a:lnTo>
                  <a:pt x="1347215" y="50291"/>
                </a:lnTo>
                <a:lnTo>
                  <a:pt x="1373124" y="50291"/>
                </a:lnTo>
                <a:lnTo>
                  <a:pt x="1373124" y="24383"/>
                </a:lnTo>
                <a:close/>
              </a:path>
              <a:path h="78105" w="2747009">
                <a:moveTo>
                  <a:pt x="1399032" y="24383"/>
                </a:moveTo>
                <a:lnTo>
                  <a:pt x="1399032" y="50291"/>
                </a:lnTo>
                <a:lnTo>
                  <a:pt x="1424939" y="50418"/>
                </a:lnTo>
                <a:lnTo>
                  <a:pt x="1424939" y="24511"/>
                </a:lnTo>
                <a:lnTo>
                  <a:pt x="1399032" y="24383"/>
                </a:lnTo>
                <a:close/>
              </a:path>
              <a:path h="78105" w="2747009">
                <a:moveTo>
                  <a:pt x="1476756" y="24511"/>
                </a:moveTo>
                <a:lnTo>
                  <a:pt x="1450847" y="24511"/>
                </a:lnTo>
                <a:lnTo>
                  <a:pt x="1450847" y="50418"/>
                </a:lnTo>
                <a:lnTo>
                  <a:pt x="1476756" y="50418"/>
                </a:lnTo>
                <a:lnTo>
                  <a:pt x="1476756" y="24511"/>
                </a:lnTo>
                <a:close/>
              </a:path>
              <a:path h="78105" w="2747009">
                <a:moveTo>
                  <a:pt x="1502664" y="24511"/>
                </a:moveTo>
                <a:lnTo>
                  <a:pt x="1502664" y="50418"/>
                </a:lnTo>
                <a:lnTo>
                  <a:pt x="1528571" y="50545"/>
                </a:lnTo>
                <a:lnTo>
                  <a:pt x="1528571" y="24637"/>
                </a:lnTo>
                <a:lnTo>
                  <a:pt x="1502664" y="24511"/>
                </a:lnTo>
                <a:close/>
              </a:path>
              <a:path h="78105" w="2747009">
                <a:moveTo>
                  <a:pt x="1580388" y="24637"/>
                </a:moveTo>
                <a:lnTo>
                  <a:pt x="1554480" y="24637"/>
                </a:lnTo>
                <a:lnTo>
                  <a:pt x="1554480" y="50545"/>
                </a:lnTo>
                <a:lnTo>
                  <a:pt x="1580388" y="50545"/>
                </a:lnTo>
                <a:lnTo>
                  <a:pt x="1580388" y="24637"/>
                </a:lnTo>
                <a:close/>
              </a:path>
              <a:path h="78105" w="2747009">
                <a:moveTo>
                  <a:pt x="1632204" y="24637"/>
                </a:moveTo>
                <a:lnTo>
                  <a:pt x="1606295" y="24637"/>
                </a:lnTo>
                <a:lnTo>
                  <a:pt x="1606295" y="50545"/>
                </a:lnTo>
                <a:lnTo>
                  <a:pt x="1632204" y="50545"/>
                </a:lnTo>
                <a:lnTo>
                  <a:pt x="1632204" y="24637"/>
                </a:lnTo>
                <a:close/>
              </a:path>
              <a:path h="78105" w="2747009">
                <a:moveTo>
                  <a:pt x="1684019" y="24764"/>
                </a:moveTo>
                <a:lnTo>
                  <a:pt x="1658112" y="24764"/>
                </a:lnTo>
                <a:lnTo>
                  <a:pt x="1658112" y="50673"/>
                </a:lnTo>
                <a:lnTo>
                  <a:pt x="1684019" y="50673"/>
                </a:lnTo>
                <a:lnTo>
                  <a:pt x="1684019" y="24764"/>
                </a:lnTo>
                <a:close/>
              </a:path>
              <a:path h="78105" w="2747009">
                <a:moveTo>
                  <a:pt x="1735836" y="24764"/>
                </a:moveTo>
                <a:lnTo>
                  <a:pt x="1709928" y="24764"/>
                </a:lnTo>
                <a:lnTo>
                  <a:pt x="1709928" y="50673"/>
                </a:lnTo>
                <a:lnTo>
                  <a:pt x="1735836" y="50673"/>
                </a:lnTo>
                <a:lnTo>
                  <a:pt x="1735836" y="24764"/>
                </a:lnTo>
                <a:close/>
              </a:path>
              <a:path h="78105" w="2747009">
                <a:moveTo>
                  <a:pt x="1787652" y="24891"/>
                </a:moveTo>
                <a:lnTo>
                  <a:pt x="1761743" y="24891"/>
                </a:lnTo>
                <a:lnTo>
                  <a:pt x="1761743" y="50800"/>
                </a:lnTo>
                <a:lnTo>
                  <a:pt x="1787652" y="50800"/>
                </a:lnTo>
                <a:lnTo>
                  <a:pt x="1787652" y="24891"/>
                </a:lnTo>
                <a:close/>
              </a:path>
              <a:path h="78105" w="2747009">
                <a:moveTo>
                  <a:pt x="1839467" y="24891"/>
                </a:moveTo>
                <a:lnTo>
                  <a:pt x="1813560" y="24891"/>
                </a:lnTo>
                <a:lnTo>
                  <a:pt x="1813560" y="50800"/>
                </a:lnTo>
                <a:lnTo>
                  <a:pt x="1839467" y="50800"/>
                </a:lnTo>
                <a:lnTo>
                  <a:pt x="1839467" y="24891"/>
                </a:lnTo>
                <a:close/>
              </a:path>
              <a:path h="78105" w="2747009">
                <a:moveTo>
                  <a:pt x="1891284" y="25018"/>
                </a:moveTo>
                <a:lnTo>
                  <a:pt x="1865376" y="25018"/>
                </a:lnTo>
                <a:lnTo>
                  <a:pt x="1865376" y="50926"/>
                </a:lnTo>
                <a:lnTo>
                  <a:pt x="1891284" y="50926"/>
                </a:lnTo>
                <a:lnTo>
                  <a:pt x="1891284" y="25018"/>
                </a:lnTo>
                <a:close/>
              </a:path>
              <a:path h="78105" w="2747009">
                <a:moveTo>
                  <a:pt x="1943100" y="25018"/>
                </a:moveTo>
                <a:lnTo>
                  <a:pt x="1917191" y="25018"/>
                </a:lnTo>
                <a:lnTo>
                  <a:pt x="1917191" y="50926"/>
                </a:lnTo>
                <a:lnTo>
                  <a:pt x="1943100" y="50926"/>
                </a:lnTo>
                <a:lnTo>
                  <a:pt x="1943100" y="25018"/>
                </a:lnTo>
                <a:close/>
              </a:path>
              <a:path h="78105" w="2747009">
                <a:moveTo>
                  <a:pt x="1969008" y="25018"/>
                </a:moveTo>
                <a:lnTo>
                  <a:pt x="1969008" y="50926"/>
                </a:lnTo>
                <a:lnTo>
                  <a:pt x="1994915" y="51053"/>
                </a:lnTo>
                <a:lnTo>
                  <a:pt x="1994915" y="25145"/>
                </a:lnTo>
                <a:lnTo>
                  <a:pt x="1969008" y="25018"/>
                </a:lnTo>
                <a:close/>
              </a:path>
              <a:path h="78105" w="2747009">
                <a:moveTo>
                  <a:pt x="2046732" y="25145"/>
                </a:moveTo>
                <a:lnTo>
                  <a:pt x="2020824" y="25145"/>
                </a:lnTo>
                <a:lnTo>
                  <a:pt x="2020824" y="51053"/>
                </a:lnTo>
                <a:lnTo>
                  <a:pt x="2046732" y="51053"/>
                </a:lnTo>
                <a:lnTo>
                  <a:pt x="2046732" y="25145"/>
                </a:lnTo>
                <a:close/>
              </a:path>
              <a:path h="78105" w="2747009">
                <a:moveTo>
                  <a:pt x="2072639" y="25145"/>
                </a:moveTo>
                <a:lnTo>
                  <a:pt x="2072639" y="51053"/>
                </a:lnTo>
                <a:lnTo>
                  <a:pt x="2098547" y="51180"/>
                </a:lnTo>
                <a:lnTo>
                  <a:pt x="2098547" y="25273"/>
                </a:lnTo>
                <a:lnTo>
                  <a:pt x="2072639" y="25145"/>
                </a:lnTo>
                <a:close/>
              </a:path>
              <a:path h="78105" w="2747009">
                <a:moveTo>
                  <a:pt x="2150364" y="25273"/>
                </a:moveTo>
                <a:lnTo>
                  <a:pt x="2124456" y="25273"/>
                </a:lnTo>
                <a:lnTo>
                  <a:pt x="2124456" y="51180"/>
                </a:lnTo>
                <a:lnTo>
                  <a:pt x="2150364" y="51180"/>
                </a:lnTo>
                <a:lnTo>
                  <a:pt x="2150364" y="25273"/>
                </a:lnTo>
                <a:close/>
              </a:path>
              <a:path h="78105" w="2747009">
                <a:moveTo>
                  <a:pt x="2176271" y="25273"/>
                </a:moveTo>
                <a:lnTo>
                  <a:pt x="2176271" y="51180"/>
                </a:lnTo>
                <a:lnTo>
                  <a:pt x="2202180" y="51307"/>
                </a:lnTo>
                <a:lnTo>
                  <a:pt x="2202180" y="25400"/>
                </a:lnTo>
                <a:lnTo>
                  <a:pt x="2176271" y="25273"/>
                </a:lnTo>
                <a:close/>
              </a:path>
              <a:path h="78105" w="2747009">
                <a:moveTo>
                  <a:pt x="2253995" y="25400"/>
                </a:moveTo>
                <a:lnTo>
                  <a:pt x="2228088" y="25400"/>
                </a:lnTo>
                <a:lnTo>
                  <a:pt x="2228088" y="51307"/>
                </a:lnTo>
                <a:lnTo>
                  <a:pt x="2253995" y="51307"/>
                </a:lnTo>
                <a:lnTo>
                  <a:pt x="2253995" y="25400"/>
                </a:lnTo>
                <a:close/>
              </a:path>
              <a:path h="78105" w="2747009">
                <a:moveTo>
                  <a:pt x="2305812" y="25400"/>
                </a:moveTo>
                <a:lnTo>
                  <a:pt x="2279904" y="25400"/>
                </a:lnTo>
                <a:lnTo>
                  <a:pt x="2279904" y="51307"/>
                </a:lnTo>
                <a:lnTo>
                  <a:pt x="2305812" y="51307"/>
                </a:lnTo>
                <a:lnTo>
                  <a:pt x="2305812" y="25400"/>
                </a:lnTo>
                <a:close/>
              </a:path>
              <a:path h="78105" w="2747009">
                <a:moveTo>
                  <a:pt x="2357628" y="25526"/>
                </a:moveTo>
                <a:lnTo>
                  <a:pt x="2331719" y="25526"/>
                </a:lnTo>
                <a:lnTo>
                  <a:pt x="2331719" y="51434"/>
                </a:lnTo>
                <a:lnTo>
                  <a:pt x="2357628" y="51434"/>
                </a:lnTo>
                <a:lnTo>
                  <a:pt x="2357628" y="25526"/>
                </a:lnTo>
                <a:close/>
              </a:path>
              <a:path h="78105" w="2747009">
                <a:moveTo>
                  <a:pt x="2409443" y="25526"/>
                </a:moveTo>
                <a:lnTo>
                  <a:pt x="2383536" y="25526"/>
                </a:lnTo>
                <a:lnTo>
                  <a:pt x="2383536" y="51434"/>
                </a:lnTo>
                <a:lnTo>
                  <a:pt x="2409443" y="51434"/>
                </a:lnTo>
                <a:lnTo>
                  <a:pt x="2409443" y="25526"/>
                </a:lnTo>
                <a:close/>
              </a:path>
              <a:path h="78105" w="2747009">
                <a:moveTo>
                  <a:pt x="2461260" y="25653"/>
                </a:moveTo>
                <a:lnTo>
                  <a:pt x="2435352" y="25653"/>
                </a:lnTo>
                <a:lnTo>
                  <a:pt x="2435352" y="51562"/>
                </a:lnTo>
                <a:lnTo>
                  <a:pt x="2461260" y="51562"/>
                </a:lnTo>
                <a:lnTo>
                  <a:pt x="2461260" y="25653"/>
                </a:lnTo>
                <a:close/>
              </a:path>
              <a:path h="78105" w="2747009">
                <a:moveTo>
                  <a:pt x="2513076" y="25653"/>
                </a:moveTo>
                <a:lnTo>
                  <a:pt x="2487167" y="25653"/>
                </a:lnTo>
                <a:lnTo>
                  <a:pt x="2487167" y="51562"/>
                </a:lnTo>
                <a:lnTo>
                  <a:pt x="2513076" y="51562"/>
                </a:lnTo>
                <a:lnTo>
                  <a:pt x="2513076" y="25653"/>
                </a:lnTo>
                <a:close/>
              </a:path>
              <a:path h="78105" w="2747009">
                <a:moveTo>
                  <a:pt x="2538984" y="25653"/>
                </a:moveTo>
                <a:lnTo>
                  <a:pt x="2538984" y="51562"/>
                </a:lnTo>
                <a:lnTo>
                  <a:pt x="2564891" y="51688"/>
                </a:lnTo>
                <a:lnTo>
                  <a:pt x="2564891" y="25780"/>
                </a:lnTo>
                <a:lnTo>
                  <a:pt x="2538984" y="25653"/>
                </a:lnTo>
                <a:close/>
              </a:path>
              <a:path h="78105" w="2747009">
                <a:moveTo>
                  <a:pt x="2616708" y="25780"/>
                </a:moveTo>
                <a:lnTo>
                  <a:pt x="2590800" y="25780"/>
                </a:lnTo>
                <a:lnTo>
                  <a:pt x="2590800" y="51688"/>
                </a:lnTo>
                <a:lnTo>
                  <a:pt x="2616708" y="51688"/>
                </a:lnTo>
                <a:lnTo>
                  <a:pt x="2616708" y="25780"/>
                </a:lnTo>
                <a:close/>
              </a:path>
              <a:path h="78105" w="2747009">
                <a:moveTo>
                  <a:pt x="2642616" y="25780"/>
                </a:moveTo>
                <a:lnTo>
                  <a:pt x="2642616" y="51688"/>
                </a:lnTo>
                <a:lnTo>
                  <a:pt x="2668524" y="51815"/>
                </a:lnTo>
                <a:lnTo>
                  <a:pt x="2668524" y="25907"/>
                </a:lnTo>
                <a:lnTo>
                  <a:pt x="2642616" y="25780"/>
                </a:lnTo>
                <a:close/>
              </a:path>
              <a:path h="78105" w="2747009">
                <a:moveTo>
                  <a:pt x="2708147" y="0"/>
                </a:moveTo>
                <a:lnTo>
                  <a:pt x="2693021" y="3053"/>
                </a:lnTo>
                <a:lnTo>
                  <a:pt x="2680668" y="11382"/>
                </a:lnTo>
                <a:lnTo>
                  <a:pt x="2672339" y="23735"/>
                </a:lnTo>
                <a:lnTo>
                  <a:pt x="2669286" y="38862"/>
                </a:lnTo>
                <a:lnTo>
                  <a:pt x="2672339" y="53988"/>
                </a:lnTo>
                <a:lnTo>
                  <a:pt x="2680668" y="66341"/>
                </a:lnTo>
                <a:lnTo>
                  <a:pt x="2693021" y="74670"/>
                </a:lnTo>
                <a:lnTo>
                  <a:pt x="2708147" y="77724"/>
                </a:lnTo>
                <a:lnTo>
                  <a:pt x="2723274" y="74670"/>
                </a:lnTo>
                <a:lnTo>
                  <a:pt x="2735627" y="66341"/>
                </a:lnTo>
                <a:lnTo>
                  <a:pt x="2743956" y="53988"/>
                </a:lnTo>
                <a:lnTo>
                  <a:pt x="2744394" y="51815"/>
                </a:lnTo>
                <a:lnTo>
                  <a:pt x="2694432" y="51815"/>
                </a:lnTo>
                <a:lnTo>
                  <a:pt x="2694432" y="25907"/>
                </a:lnTo>
                <a:lnTo>
                  <a:pt x="2744394" y="25907"/>
                </a:lnTo>
                <a:lnTo>
                  <a:pt x="2743956" y="23735"/>
                </a:lnTo>
                <a:lnTo>
                  <a:pt x="2735627" y="11382"/>
                </a:lnTo>
                <a:lnTo>
                  <a:pt x="2723274" y="3053"/>
                </a:lnTo>
                <a:lnTo>
                  <a:pt x="2708147" y="0"/>
                </a:lnTo>
                <a:close/>
              </a:path>
              <a:path h="78105" w="2747009">
                <a:moveTo>
                  <a:pt x="2708147" y="25907"/>
                </a:moveTo>
                <a:lnTo>
                  <a:pt x="2694432" y="25907"/>
                </a:lnTo>
                <a:lnTo>
                  <a:pt x="2694432" y="51815"/>
                </a:lnTo>
                <a:lnTo>
                  <a:pt x="2708147" y="51815"/>
                </a:lnTo>
                <a:lnTo>
                  <a:pt x="2708147" y="25907"/>
                </a:lnTo>
                <a:close/>
              </a:path>
              <a:path h="78105" w="2747009">
                <a:moveTo>
                  <a:pt x="2744394" y="25907"/>
                </a:moveTo>
                <a:lnTo>
                  <a:pt x="2708147" y="25907"/>
                </a:lnTo>
                <a:lnTo>
                  <a:pt x="2708147" y="51815"/>
                </a:lnTo>
                <a:lnTo>
                  <a:pt x="2744394" y="51815"/>
                </a:lnTo>
                <a:lnTo>
                  <a:pt x="2747010" y="38862"/>
                </a:lnTo>
                <a:lnTo>
                  <a:pt x="2744394" y="25907"/>
                </a:lnTo>
                <a:close/>
              </a:path>
            </a:pathLst>
          </a:custGeom>
          <a:solidFill>
            <a:srgbClr val="5085C2"/>
          </a:solidFill>
        </p:spPr>
        <p:txBody>
          <a:bodyPr bIns="0" lIns="0" numCol="1" rIns="0" rtlCol="0" tIns="0" wrap="square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80922" y="1008126"/>
            <a:ext cx="7616190" cy="3982720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algn="r" marR="41910">
              <a:lnSpc>
                <a:spcPct val="100000"/>
              </a:lnSpc>
              <a:spcBef>
                <a:spcPts val="100"/>
              </a:spcBef>
            </a:pPr>
            <a:r>
              <a:rPr b="1" dirty="0" spc="-5" sz="1800">
                <a:solidFill>
                  <a:srgbClr val="16165D"/>
                </a:solidFill>
                <a:latin typeface="Arial"/>
                <a:cs typeface="Arial"/>
              </a:rPr>
              <a:t>Pengertian</a:t>
            </a:r>
            <a:r>
              <a:rPr b="1" dirty="0" spc="-40" sz="180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b="1" dirty="0" spc="-5" sz="1800">
                <a:solidFill>
                  <a:srgbClr val="16165D"/>
                </a:solidFill>
                <a:latin typeface="Arial"/>
                <a:cs typeface="Arial"/>
              </a:rPr>
              <a:t>Memori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50">
              <a:latin typeface="Arial"/>
              <a:cs typeface="Arial"/>
            </a:endParaRPr>
          </a:p>
          <a:p>
            <a:pPr algn="r" indent="838200" marL="780415" marR="31115">
              <a:lnSpc>
                <a:spcPct val="100000"/>
              </a:lnSpc>
            </a:pPr>
            <a:r>
              <a:rPr dirty="0" i="1" sz="2400">
                <a:solidFill>
                  <a:srgbClr val="181866"/>
                </a:solidFill>
                <a:latin typeface="Verdana"/>
                <a:cs typeface="Verdana"/>
              </a:rPr>
              <a:t>Merupakan </a:t>
            </a:r>
            <a:r>
              <a:rPr dirty="0" i="1" spc="-5" sz="2400">
                <a:solidFill>
                  <a:srgbClr val="181866"/>
                </a:solidFill>
                <a:latin typeface="Verdana"/>
                <a:cs typeface="Verdana"/>
              </a:rPr>
              <a:t>bagian dari komputer </a:t>
            </a:r>
            <a:r>
              <a:rPr dirty="0" i="1" sz="2400">
                <a:solidFill>
                  <a:srgbClr val="181866"/>
                </a:solidFill>
                <a:latin typeface="Verdana"/>
                <a:cs typeface="Verdana"/>
              </a:rPr>
              <a:t>yang </a:t>
            </a:r>
            <a:r>
              <a:rPr dirty="0" i="1" spc="-83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81866"/>
                </a:solidFill>
                <a:latin typeface="Verdana"/>
                <a:cs typeface="Verdana"/>
              </a:rPr>
              <a:t>menjadi</a:t>
            </a:r>
            <a:r>
              <a:rPr dirty="0" i="1" spc="-1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81866"/>
                </a:solidFill>
                <a:latin typeface="Verdana"/>
                <a:cs typeface="Verdana"/>
              </a:rPr>
              <a:t>tempat</a:t>
            </a:r>
            <a:r>
              <a:rPr dirty="0" i="1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81866"/>
                </a:solidFill>
                <a:latin typeface="Verdana"/>
                <a:cs typeface="Verdana"/>
              </a:rPr>
              <a:t>program</a:t>
            </a:r>
            <a:r>
              <a:rPr dirty="0" i="1" spc="2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81866"/>
                </a:solidFill>
                <a:latin typeface="Verdana"/>
                <a:cs typeface="Verdana"/>
              </a:rPr>
              <a:t>dan</a:t>
            </a:r>
            <a:r>
              <a:rPr dirty="0" i="1" spc="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81866"/>
                </a:solidFill>
                <a:latin typeface="Verdana"/>
                <a:cs typeface="Verdana"/>
              </a:rPr>
              <a:t>data</a:t>
            </a:r>
            <a:r>
              <a:rPr dirty="0" i="1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81866"/>
                </a:solidFill>
                <a:latin typeface="Verdana"/>
                <a:cs typeface="Verdana"/>
              </a:rPr>
              <a:t>disimpan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00">
              <a:latin typeface="Verdana"/>
              <a:cs typeface="Verdana"/>
            </a:endParaRPr>
          </a:p>
          <a:p>
            <a:pPr algn="r" marR="7620">
              <a:lnSpc>
                <a:spcPct val="100000"/>
              </a:lnSpc>
            </a:pPr>
            <a:r>
              <a:rPr dirty="0" i="1" spc="-5" sz="2400">
                <a:solidFill>
                  <a:srgbClr val="181866"/>
                </a:solidFill>
                <a:latin typeface="Verdana"/>
                <a:cs typeface="Verdana"/>
              </a:rPr>
              <a:t>Memori</a:t>
            </a:r>
            <a:r>
              <a:rPr dirty="0" i="1" spc="1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81866"/>
                </a:solidFill>
                <a:latin typeface="Verdana"/>
                <a:cs typeface="Verdana"/>
              </a:rPr>
              <a:t>juga</a:t>
            </a:r>
            <a:r>
              <a:rPr dirty="0" i="1" spc="-1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81866"/>
                </a:solidFill>
                <a:latin typeface="Verdana"/>
                <a:cs typeface="Verdana"/>
              </a:rPr>
              <a:t>sering dikatakan</a:t>
            </a:r>
            <a:r>
              <a:rPr dirty="0" i="1" spc="3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81866"/>
                </a:solidFill>
                <a:latin typeface="Verdana"/>
                <a:cs typeface="Verdana"/>
              </a:rPr>
              <a:t>sebagai</a:t>
            </a:r>
            <a:r>
              <a:rPr dirty="0" i="1" spc="-1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81866"/>
                </a:solidFill>
                <a:latin typeface="Verdana"/>
                <a:cs typeface="Verdana"/>
              </a:rPr>
              <a:t>store</a:t>
            </a:r>
            <a:endParaRPr sz="2400">
              <a:latin typeface="Verdana"/>
              <a:cs typeface="Verdana"/>
            </a:endParaRPr>
          </a:p>
          <a:p>
            <a:pPr algn="r" marR="5080">
              <a:lnSpc>
                <a:spcPct val="100000"/>
              </a:lnSpc>
              <a:spcBef>
                <a:spcPts val="5"/>
              </a:spcBef>
            </a:pPr>
            <a:r>
              <a:rPr dirty="0" i="1" sz="2400">
                <a:solidFill>
                  <a:srgbClr val="181866"/>
                </a:solidFill>
                <a:latin typeface="Verdana"/>
                <a:cs typeface="Verdana"/>
              </a:rPr>
              <a:t>atau</a:t>
            </a:r>
            <a:r>
              <a:rPr dirty="0" i="1" spc="-7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81866"/>
                </a:solidFill>
                <a:latin typeface="Verdana"/>
                <a:cs typeface="Verdana"/>
              </a:rPr>
              <a:t>storage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29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570"/>
              </a:spcBef>
            </a:pPr>
            <a:r>
              <a:rPr b="1" dirty="0" i="1" spc="-5" sz="2400">
                <a:solidFill>
                  <a:srgbClr val="FF0000"/>
                </a:solidFill>
                <a:latin typeface="Verdana"/>
                <a:cs typeface="Verdana"/>
              </a:rPr>
              <a:t>Apa</a:t>
            </a:r>
            <a:r>
              <a:rPr b="1" dirty="0" i="1" spc="-15" sz="240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b="1" dirty="0" i="1" sz="2400">
                <a:solidFill>
                  <a:srgbClr val="FF0000"/>
                </a:solidFill>
                <a:latin typeface="Verdana"/>
                <a:cs typeface="Verdana"/>
              </a:rPr>
              <a:t>yang</a:t>
            </a:r>
            <a:r>
              <a:rPr b="1" dirty="0" i="1" spc="-10" sz="240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b="1" dirty="0" i="1" spc="-5" sz="2400">
                <a:solidFill>
                  <a:srgbClr val="FF0000"/>
                </a:solidFill>
                <a:latin typeface="Verdana"/>
                <a:cs typeface="Verdana"/>
              </a:rPr>
              <a:t>terjadi</a:t>
            </a:r>
            <a:r>
              <a:rPr b="1" dirty="0" i="1" spc="-15" sz="240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b="1" dirty="0" i="1" spc="-5" sz="2400">
                <a:solidFill>
                  <a:srgbClr val="FF0000"/>
                </a:solidFill>
                <a:latin typeface="Verdana"/>
                <a:cs typeface="Verdana"/>
              </a:rPr>
              <a:t>apabila</a:t>
            </a:r>
            <a:r>
              <a:rPr b="1" dirty="0" i="1" spc="-25" sz="240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b="1" dirty="0" i="1" spc="-5" sz="2400">
                <a:solidFill>
                  <a:srgbClr val="FF0000"/>
                </a:solidFill>
                <a:latin typeface="Verdana"/>
                <a:cs typeface="Verdana"/>
              </a:rPr>
              <a:t>memori</a:t>
            </a:r>
            <a:r>
              <a:rPr b="1" dirty="0" i="1" sz="2400">
                <a:solidFill>
                  <a:srgbClr val="FF0000"/>
                </a:solidFill>
                <a:latin typeface="Verdana"/>
                <a:cs typeface="Verdana"/>
              </a:rPr>
              <a:t> tidak</a:t>
            </a:r>
            <a:r>
              <a:rPr b="1" dirty="0" i="1" spc="-15" sz="240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b="1" dirty="0" i="1" sz="2400">
                <a:solidFill>
                  <a:srgbClr val="FF0000"/>
                </a:solidFill>
                <a:latin typeface="Verdana"/>
                <a:cs typeface="Verdana"/>
              </a:rPr>
              <a:t>ada?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10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Kolaka</a:t>
            </a:r>
            <a:endParaRPr dirty="0" spc="-5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cstate="print" r:embed="rId2"/>
          <a:stretch>
            <a:fillRect/>
          </a:stretch>
        </p:blipFill>
        <p:spPr>
          <a:xfrm>
            <a:off x="1856231" y="1090303"/>
            <a:ext cx="5147733" cy="494204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20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530088" y="234442"/>
            <a:ext cx="3009265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Hirarki</a:t>
            </a:r>
            <a:r>
              <a:rPr dirty="0" spc="-35"/>
              <a:t> </a:t>
            </a:r>
            <a:r>
              <a:rPr dirty="0" spc="-5"/>
              <a:t>Memori</a:t>
            </a:r>
          </a:p>
        </p:txBody>
      </p:sp>
      <p:sp>
        <p:nvSpPr>
          <p:cNvPr id="8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10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</a:t>
            </a:r>
            <a:r>
              <a:rPr dirty="0" err="1" lang="en-US" smtClean="0" spc="-5"/>
              <a:t>Kolaka</a:t>
            </a:r>
            <a:endParaRPr dirty="0" spc="-5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21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530088" y="234442"/>
            <a:ext cx="3009265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Hirarki</a:t>
            </a:r>
            <a:r>
              <a:rPr dirty="0" spc="-35"/>
              <a:t> </a:t>
            </a:r>
            <a:r>
              <a:rPr dirty="0" spc="-5"/>
              <a:t>Memori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29234" y="1522603"/>
            <a:ext cx="7435215" cy="446341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Menurunnya</a:t>
            </a:r>
            <a:r>
              <a:rPr b="1" dirty="0" spc="1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10" sz="2400">
                <a:solidFill>
                  <a:srgbClr val="181866"/>
                </a:solidFill>
                <a:latin typeface="Verdana"/>
                <a:cs typeface="Verdana"/>
              </a:rPr>
              <a:t>hirarki</a:t>
            </a:r>
            <a:r>
              <a:rPr b="1" dirty="0" spc="-1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mengakibatkan</a:t>
            </a:r>
            <a:endParaRPr sz="2400">
              <a:latin typeface="Verdana"/>
              <a:cs typeface="Verdana"/>
            </a:endParaRPr>
          </a:p>
          <a:p>
            <a:pPr indent="-342900" marL="355600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Penurunan</a:t>
            </a:r>
            <a:r>
              <a:rPr dirty="0" i="1" spc="-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harga/bit</a:t>
            </a:r>
            <a:endParaRPr sz="2400">
              <a:latin typeface="Verdana"/>
              <a:cs typeface="Verdana"/>
            </a:endParaRPr>
          </a:p>
          <a:p>
            <a:pPr indent="-342900" marL="355600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Peningkatan</a:t>
            </a:r>
            <a:r>
              <a:rPr dirty="0" i="1" spc="-2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kapasitas</a:t>
            </a:r>
            <a:endParaRPr sz="2400">
              <a:latin typeface="Verdana"/>
              <a:cs typeface="Verdana"/>
            </a:endParaRPr>
          </a:p>
          <a:p>
            <a:pPr indent="-342900" marL="355600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Penurunan waktu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akses</a:t>
            </a:r>
            <a:endParaRPr sz="2400">
              <a:latin typeface="Verdana"/>
              <a:cs typeface="Verdana"/>
            </a:endParaRPr>
          </a:p>
          <a:p>
            <a:pPr indent="-342900" marL="355600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Penurunan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frekuensi</a:t>
            </a:r>
            <a:r>
              <a:rPr dirty="0" i="1" spc="3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akses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r>
              <a:rPr dirty="0" i="1" spc="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oleh</a:t>
            </a:r>
            <a:r>
              <a:rPr dirty="0" i="1" spc="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060"/>
              </a:spcBef>
            </a:pPr>
            <a:r>
              <a:rPr dirty="0" spc="-15" sz="2200">
                <a:solidFill>
                  <a:srgbClr val="181866"/>
                </a:solidFill>
                <a:latin typeface="Verdana"/>
                <a:cs typeface="Verdana"/>
              </a:rPr>
              <a:t>Kunci </a:t>
            </a:r>
            <a:r>
              <a:rPr dirty="0" spc="-5" sz="2200">
                <a:solidFill>
                  <a:srgbClr val="181866"/>
                </a:solidFill>
                <a:latin typeface="Verdana"/>
                <a:cs typeface="Verdana"/>
              </a:rPr>
              <a:t>keberhasilan</a:t>
            </a:r>
            <a:r>
              <a:rPr dirty="0" spc="2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10" sz="2200">
                <a:solidFill>
                  <a:srgbClr val="181866"/>
                </a:solidFill>
                <a:latin typeface="Verdana"/>
                <a:cs typeface="Verdana"/>
              </a:rPr>
              <a:t>hirarki</a:t>
            </a:r>
            <a:r>
              <a:rPr dirty="0" spc="-1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5" sz="2200">
                <a:solidFill>
                  <a:srgbClr val="181866"/>
                </a:solidFill>
                <a:latin typeface="Verdana"/>
                <a:cs typeface="Verdana"/>
              </a:rPr>
              <a:t>pada</a:t>
            </a:r>
            <a:r>
              <a:rPr dirty="0" spc="1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10" sz="2200">
                <a:solidFill>
                  <a:srgbClr val="181866"/>
                </a:solidFill>
                <a:latin typeface="Verdana"/>
                <a:cs typeface="Verdana"/>
              </a:rPr>
              <a:t>penurunan</a:t>
            </a:r>
            <a:r>
              <a:rPr dirty="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5" sz="2200">
                <a:solidFill>
                  <a:srgbClr val="181866"/>
                </a:solidFill>
                <a:latin typeface="Verdana"/>
                <a:cs typeface="Verdana"/>
              </a:rPr>
              <a:t>frekuensi</a:t>
            </a:r>
            <a:endParaRPr sz="2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dirty="0" spc="-15" sz="2200">
                <a:solidFill>
                  <a:srgbClr val="181866"/>
                </a:solidFill>
                <a:latin typeface="Verdana"/>
                <a:cs typeface="Verdana"/>
              </a:rPr>
              <a:t>aksesnya</a:t>
            </a:r>
            <a:endParaRPr sz="2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Semakin </a:t>
            </a: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lambat</a:t>
            </a:r>
            <a:r>
              <a:rPr dirty="0" i="1" spc="1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memori</a:t>
            </a:r>
            <a:r>
              <a:rPr dirty="0" i="1" spc="1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maka</a:t>
            </a:r>
            <a:r>
              <a:rPr dirty="0" i="1" spc="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keperluan</a:t>
            </a:r>
            <a:r>
              <a:rPr dirty="0" i="1" spc="1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CPU</a:t>
            </a:r>
            <a:r>
              <a:rPr dirty="0" i="1" spc="1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untuk</a:t>
            </a:r>
            <a:endParaRPr sz="2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mengaksesnya</a:t>
            </a:r>
            <a:r>
              <a:rPr dirty="0" i="1" spc="2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semakin</a:t>
            </a:r>
            <a:r>
              <a:rPr dirty="0" i="1" spc="2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sedikit</a:t>
            </a:r>
            <a:endParaRPr sz="2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Sistem</a:t>
            </a:r>
            <a:r>
              <a:rPr dirty="0" i="1" spc="1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komputer</a:t>
            </a:r>
            <a:r>
              <a:rPr dirty="0" i="1" spc="1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akan</a:t>
            </a:r>
            <a:r>
              <a:rPr dirty="0" i="1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tetap</a:t>
            </a:r>
            <a:r>
              <a:rPr dirty="0" i="1" spc="1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cepat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10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</a:t>
            </a:r>
            <a:r>
              <a:rPr dirty="0" err="1" lang="en-US" smtClean="0" spc="-5"/>
              <a:t>Kolaka</a:t>
            </a:r>
            <a:endParaRPr dirty="0" spc="-5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22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746752" y="234442"/>
            <a:ext cx="3792854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Spesifikasi</a:t>
            </a:r>
            <a:r>
              <a:rPr dirty="0" spc="10"/>
              <a:t> </a:t>
            </a:r>
            <a:r>
              <a:rPr dirty="0" spc="-5"/>
              <a:t>Memori</a:t>
            </a:r>
          </a:p>
        </p:txBody>
      </p:sp>
      <p:pic>
        <p:nvPicPr>
          <p:cNvPr id="4" name="object 4"/>
          <p:cNvPicPr/>
          <p:nvPr/>
        </p:nvPicPr>
        <p:blipFill>
          <a:blip cstate="print" r:embed="rId2"/>
          <a:stretch>
            <a:fillRect/>
          </a:stretch>
        </p:blipFill>
        <p:spPr>
          <a:xfrm>
            <a:off x="132999" y="1983586"/>
            <a:ext cx="8975948" cy="2589074"/>
          </a:xfrm>
          <a:prstGeom prst="rect">
            <a:avLst/>
          </a:prstGeom>
        </p:spPr>
      </p:pic>
      <p:sp>
        <p:nvSpPr>
          <p:cNvPr id="8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10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</a:t>
            </a:r>
            <a:r>
              <a:rPr dirty="0" err="1" lang="en-US" smtClean="0" spc="-5"/>
              <a:t>Kolaka</a:t>
            </a:r>
            <a:endParaRPr dirty="0" spc="-5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23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502655" y="234442"/>
            <a:ext cx="3038475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Satuan</a:t>
            </a:r>
            <a:r>
              <a:rPr dirty="0" spc="-35"/>
              <a:t> </a:t>
            </a:r>
            <a:r>
              <a:rPr dirty="0" spc="-5"/>
              <a:t>Memori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77062" y="2151125"/>
            <a:ext cx="7644765" cy="203708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pc="-5" sz="2200">
                <a:solidFill>
                  <a:srgbClr val="181866"/>
                </a:solidFill>
                <a:latin typeface="Verdana"/>
                <a:cs typeface="Verdana"/>
              </a:rPr>
              <a:t>Satuan</a:t>
            </a:r>
            <a:r>
              <a:rPr dirty="0" spc="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15" sz="2200">
                <a:solidFill>
                  <a:srgbClr val="181866"/>
                </a:solidFill>
                <a:latin typeface="Verdana"/>
                <a:cs typeface="Verdana"/>
              </a:rPr>
              <a:t>pokok</a:t>
            </a:r>
            <a:r>
              <a:rPr dirty="0" spc="2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5" sz="2200">
                <a:solidFill>
                  <a:srgbClr val="181866"/>
                </a:solidFill>
                <a:latin typeface="Verdana"/>
                <a:cs typeface="Verdana"/>
              </a:rPr>
              <a:t>memori</a:t>
            </a:r>
            <a:r>
              <a:rPr dirty="0" spc="1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5" sz="2200">
                <a:solidFill>
                  <a:srgbClr val="181866"/>
                </a:solidFill>
                <a:latin typeface="Verdana"/>
                <a:cs typeface="Verdana"/>
              </a:rPr>
              <a:t>adalah</a:t>
            </a:r>
            <a:r>
              <a:rPr dirty="0" spc="1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z="2200">
                <a:solidFill>
                  <a:srgbClr val="181866"/>
                </a:solidFill>
                <a:latin typeface="Verdana"/>
                <a:cs typeface="Verdana"/>
              </a:rPr>
              <a:t>digit</a:t>
            </a:r>
            <a:r>
              <a:rPr dirty="0" spc="-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55" sz="2200">
                <a:solidFill>
                  <a:srgbClr val="181866"/>
                </a:solidFill>
                <a:latin typeface="Verdana"/>
                <a:cs typeface="Verdana"/>
              </a:rPr>
              <a:t>biner,</a:t>
            </a:r>
            <a:r>
              <a:rPr dirty="0" spc="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20" sz="2200">
                <a:solidFill>
                  <a:srgbClr val="181866"/>
                </a:solidFill>
                <a:latin typeface="Verdana"/>
                <a:cs typeface="Verdana"/>
              </a:rPr>
              <a:t>yang</a:t>
            </a:r>
            <a:r>
              <a:rPr dirty="0" spc="2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5" sz="2200">
                <a:solidFill>
                  <a:srgbClr val="181866"/>
                </a:solidFill>
                <a:latin typeface="Verdana"/>
                <a:cs typeface="Verdana"/>
              </a:rPr>
              <a:t>disebut </a:t>
            </a:r>
            <a:r>
              <a:rPr dirty="0" spc="-75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5" sz="2200">
                <a:solidFill>
                  <a:srgbClr val="181866"/>
                </a:solidFill>
                <a:latin typeface="Verdana"/>
                <a:cs typeface="Verdana"/>
              </a:rPr>
              <a:t>bit</a:t>
            </a:r>
            <a:endParaRPr sz="2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dirty="0" spc="-5" sz="2200">
                <a:solidFill>
                  <a:srgbClr val="181866"/>
                </a:solidFill>
                <a:latin typeface="Verdana"/>
                <a:cs typeface="Verdana"/>
              </a:rPr>
              <a:t>Bit</a:t>
            </a:r>
            <a:r>
              <a:rPr dirty="0" spc="-1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5" sz="2200">
                <a:solidFill>
                  <a:srgbClr val="181866"/>
                </a:solidFill>
                <a:latin typeface="Verdana"/>
                <a:cs typeface="Verdana"/>
              </a:rPr>
              <a:t>dapat</a:t>
            </a:r>
            <a:r>
              <a:rPr dirty="0" spc="1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5" sz="2200">
                <a:solidFill>
                  <a:srgbClr val="181866"/>
                </a:solidFill>
                <a:latin typeface="Verdana"/>
                <a:cs typeface="Verdana"/>
              </a:rPr>
              <a:t>berisi</a:t>
            </a:r>
            <a:r>
              <a:rPr dirty="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5" sz="2200">
                <a:solidFill>
                  <a:srgbClr val="181866"/>
                </a:solidFill>
                <a:latin typeface="Verdana"/>
                <a:cs typeface="Verdana"/>
              </a:rPr>
              <a:t>sebuah</a:t>
            </a:r>
            <a:r>
              <a:rPr dirty="0" spc="2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5" sz="2200">
                <a:solidFill>
                  <a:srgbClr val="181866"/>
                </a:solidFill>
                <a:latin typeface="Verdana"/>
                <a:cs typeface="Verdana"/>
              </a:rPr>
              <a:t>angka 0</a:t>
            </a:r>
            <a:r>
              <a:rPr dirty="0" spc="1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5" sz="2200">
                <a:solidFill>
                  <a:srgbClr val="181866"/>
                </a:solidFill>
                <a:latin typeface="Verdana"/>
                <a:cs typeface="Verdana"/>
              </a:rPr>
              <a:t>atau 1</a:t>
            </a:r>
            <a:endParaRPr sz="2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1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dirty="0" spc="-5" sz="2200">
                <a:solidFill>
                  <a:srgbClr val="181866"/>
                </a:solidFill>
                <a:latin typeface="Verdana"/>
                <a:cs typeface="Verdana"/>
              </a:rPr>
              <a:t>Memori</a:t>
            </a:r>
            <a:r>
              <a:rPr dirty="0" spc="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10" sz="2200">
                <a:solidFill>
                  <a:srgbClr val="181866"/>
                </a:solidFill>
                <a:latin typeface="Verdana"/>
                <a:cs typeface="Verdana"/>
              </a:rPr>
              <a:t>juga</a:t>
            </a:r>
            <a:r>
              <a:rPr dirty="0" spc="1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10" sz="2200">
                <a:solidFill>
                  <a:srgbClr val="181866"/>
                </a:solidFill>
                <a:latin typeface="Verdana"/>
                <a:cs typeface="Verdana"/>
              </a:rPr>
              <a:t>dinyatakan</a:t>
            </a:r>
            <a:r>
              <a:rPr dirty="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5" sz="2200">
                <a:solidFill>
                  <a:srgbClr val="181866"/>
                </a:solidFill>
                <a:latin typeface="Verdana"/>
                <a:cs typeface="Verdana"/>
              </a:rPr>
              <a:t>dalam</a:t>
            </a:r>
            <a:r>
              <a:rPr dirty="0" spc="1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10" sz="2200">
                <a:solidFill>
                  <a:srgbClr val="181866"/>
                </a:solidFill>
                <a:latin typeface="Verdana"/>
                <a:cs typeface="Verdana"/>
              </a:rPr>
              <a:t>bentuk</a:t>
            </a:r>
            <a:r>
              <a:rPr dirty="0" spc="-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10" sz="2200">
                <a:solidFill>
                  <a:srgbClr val="181866"/>
                </a:solidFill>
                <a:latin typeface="Verdana"/>
                <a:cs typeface="Verdana"/>
              </a:rPr>
              <a:t>byte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10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</a:t>
            </a:r>
            <a:r>
              <a:rPr dirty="0" err="1" lang="en-US" smtClean="0" spc="-5"/>
              <a:t>Kolaka</a:t>
            </a:r>
            <a:endParaRPr dirty="0" spc="-5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24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502655" y="234442"/>
            <a:ext cx="3038475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Satuan</a:t>
            </a:r>
            <a:r>
              <a:rPr dirty="0" spc="-35"/>
              <a:t> </a:t>
            </a:r>
            <a:r>
              <a:rPr dirty="0" spc="-5"/>
              <a:t>Memori</a:t>
            </a:r>
          </a:p>
        </p:txBody>
      </p:sp>
      <p:pic>
        <p:nvPicPr>
          <p:cNvPr id="4" name="object 4"/>
          <p:cNvPicPr/>
          <p:nvPr/>
        </p:nvPicPr>
        <p:blipFill>
          <a:blip cstate="print" r:embed="rId2"/>
          <a:stretch>
            <a:fillRect/>
          </a:stretch>
        </p:blipFill>
        <p:spPr>
          <a:xfrm>
            <a:off x="71437" y="2244924"/>
            <a:ext cx="9048749" cy="2080114"/>
          </a:xfrm>
          <a:prstGeom prst="rect">
            <a:avLst/>
          </a:prstGeom>
        </p:spPr>
      </p:pic>
      <p:sp>
        <p:nvSpPr>
          <p:cNvPr id="8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10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</a:t>
            </a:r>
            <a:r>
              <a:rPr dirty="0" err="1" lang="en-US" smtClean="0" spc="-5"/>
              <a:t>Kolaka</a:t>
            </a:r>
            <a:endParaRPr dirty="0" spc="-5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1" y="5340096"/>
            <a:ext cx="9144000" cy="1516380"/>
            <a:chOff x="761" y="5340096"/>
            <a:chExt cx="9144000" cy="1516380"/>
          </a:xfrm>
        </p:grpSpPr>
        <p:pic>
          <p:nvPicPr>
            <p:cNvPr id="3" name="object 3"/>
            <p:cNvPicPr/>
            <p:nvPr/>
          </p:nvPicPr>
          <p:blipFill>
            <a:blip cstate="print" r:embed="rId2"/>
            <a:stretch>
              <a:fillRect/>
            </a:stretch>
          </p:blipFill>
          <p:spPr>
            <a:xfrm>
              <a:off x="8374380" y="5340096"/>
              <a:ext cx="577596" cy="76352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cstate="print" r:embed="rId3"/>
            <a:stretch>
              <a:fillRect/>
            </a:stretch>
          </p:blipFill>
          <p:spPr>
            <a:xfrm>
              <a:off x="7757159" y="5564124"/>
              <a:ext cx="541020" cy="70866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cstate="print" r:embed="rId4"/>
            <a:stretch>
              <a:fillRect/>
            </a:stretch>
          </p:blipFill>
          <p:spPr>
            <a:xfrm>
              <a:off x="7114032" y="5838444"/>
              <a:ext cx="566927" cy="710184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25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25842" y="234442"/>
            <a:ext cx="915669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dirty="0" spc="-10" sz="2800">
                <a:solidFill>
                  <a:srgbClr val="181866"/>
                </a:solidFill>
                <a:latin typeface="Verdana"/>
                <a:cs typeface="Verdana"/>
              </a:rPr>
              <a:t>RAM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9234" y="1522603"/>
            <a:ext cx="7935595" cy="4050029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 marR="139065">
              <a:lnSpc>
                <a:spcPct val="100000"/>
              </a:lnSpc>
              <a:spcBef>
                <a:spcPts val="100"/>
              </a:spcBef>
            </a:pP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Random Akses, </a:t>
            </a:r>
            <a:r>
              <a:rPr b="1" dirty="0" sz="2400">
                <a:solidFill>
                  <a:srgbClr val="181866"/>
                </a:solidFill>
                <a:latin typeface="Verdana"/>
                <a:cs typeface="Verdana"/>
              </a:rPr>
              <a:t>data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secara </a:t>
            </a:r>
            <a:r>
              <a:rPr b="1" dirty="0" sz="2400">
                <a:solidFill>
                  <a:srgbClr val="181866"/>
                </a:solidFill>
                <a:latin typeface="Verdana"/>
                <a:cs typeface="Verdana"/>
              </a:rPr>
              <a:t>langsung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diakses </a:t>
            </a:r>
            <a:r>
              <a:rPr b="1" dirty="0" spc="-81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melalui</a:t>
            </a:r>
            <a:r>
              <a:rPr b="1" dirty="0" spc="2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logic</a:t>
            </a:r>
            <a:r>
              <a:rPr b="1" dirty="0" spc="1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pengalamatan</a:t>
            </a:r>
            <a:endParaRPr sz="2400">
              <a:latin typeface="Verdana"/>
              <a:cs typeface="Verdana"/>
            </a:endParaRPr>
          </a:p>
          <a:p>
            <a:pPr indent="-342900" marL="355600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Dimungkinkan</a:t>
            </a:r>
            <a:r>
              <a:rPr dirty="0" i="1" spc="2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pembacaan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dan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penulisan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r>
              <a:rPr dirty="0" i="1" spc="-2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ke</a:t>
            </a:r>
            <a:endParaRPr sz="240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secara</a:t>
            </a:r>
            <a:r>
              <a:rPr dirty="0" i="1" spc="-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cepat</a:t>
            </a:r>
            <a:r>
              <a:rPr dirty="0" i="1" spc="-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dan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mudah</a:t>
            </a:r>
            <a:endParaRPr sz="2400">
              <a:latin typeface="Verdana"/>
              <a:cs typeface="Verdana"/>
            </a:endParaRPr>
          </a:p>
          <a:p>
            <a:pPr indent="-342900" marL="355600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Volatile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RAM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menyimpan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data sementara</a:t>
            </a:r>
            <a:endParaRPr sz="2400">
              <a:latin typeface="Verdana"/>
              <a:cs typeface="Verdana"/>
            </a:endParaRPr>
          </a:p>
          <a:p>
            <a:pPr indent="-342900" marL="355600" marR="222885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RAM disusun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oleh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sel-sel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 menyimpan data </a:t>
            </a:r>
            <a:r>
              <a:rPr dirty="0" i="1" spc="-83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sebagai muatan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listrik</a:t>
            </a:r>
            <a:r>
              <a:rPr dirty="0" i="1" spc="2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pada kapasitor</a:t>
            </a:r>
            <a:endParaRPr sz="2400">
              <a:latin typeface="Verdana"/>
              <a:cs typeface="Verdana"/>
            </a:endParaRPr>
          </a:p>
          <a:p>
            <a:pPr indent="-342900" marL="355600" marR="92710">
              <a:lnSpc>
                <a:spcPct val="100000"/>
              </a:lnSpc>
              <a:spcBef>
                <a:spcPts val="5"/>
              </a:spcBef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Kapasitor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 memiliki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kecenderungan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alami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untuk 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mengosongkan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muatan,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maka RAM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memerlukan </a:t>
            </a:r>
            <a:r>
              <a:rPr dirty="0" i="1" spc="-83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pengisian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listrik</a:t>
            </a:r>
            <a:r>
              <a:rPr dirty="0" i="1" spc="2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secara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periodik</a:t>
            </a:r>
            <a:r>
              <a:rPr dirty="0" i="1" spc="2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untuk 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memelihara penyimpanan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2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3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14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</a:t>
            </a:r>
            <a:r>
              <a:rPr dirty="0" err="1" lang="en-US" smtClean="0" spc="-5"/>
              <a:t>Kolaka</a:t>
            </a:r>
            <a:endParaRPr dirty="0" spc="-5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1" y="5340096"/>
            <a:ext cx="9144000" cy="1516380"/>
            <a:chOff x="761" y="5340096"/>
            <a:chExt cx="9144000" cy="1516380"/>
          </a:xfrm>
        </p:grpSpPr>
        <p:pic>
          <p:nvPicPr>
            <p:cNvPr id="3" name="object 3"/>
            <p:cNvPicPr/>
            <p:nvPr/>
          </p:nvPicPr>
          <p:blipFill>
            <a:blip cstate="print" r:embed="rId2"/>
            <a:stretch>
              <a:fillRect/>
            </a:stretch>
          </p:blipFill>
          <p:spPr>
            <a:xfrm>
              <a:off x="8374380" y="5340096"/>
              <a:ext cx="577596" cy="76352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cstate="print" r:embed="rId3"/>
            <a:stretch>
              <a:fillRect/>
            </a:stretch>
          </p:blipFill>
          <p:spPr>
            <a:xfrm>
              <a:off x="7757159" y="5564124"/>
              <a:ext cx="541020" cy="70866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cstate="print" r:embed="rId4"/>
            <a:stretch>
              <a:fillRect/>
            </a:stretch>
          </p:blipFill>
          <p:spPr>
            <a:xfrm>
              <a:off x="7114032" y="5838444"/>
              <a:ext cx="566927" cy="710184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26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599933" y="234442"/>
            <a:ext cx="941705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dirty="0" spc="-10" sz="2800">
                <a:solidFill>
                  <a:srgbClr val="181866"/>
                </a:solidFill>
                <a:latin typeface="Verdana"/>
                <a:cs typeface="Verdana"/>
              </a:rPr>
              <a:t>ROM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64514" y="1819402"/>
            <a:ext cx="7117080" cy="295211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Read</a:t>
            </a:r>
            <a:r>
              <a:rPr b="1" dirty="0" spc="-3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Only</a:t>
            </a:r>
            <a:r>
              <a:rPr b="1" dirty="0" spc="-1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Memory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Sangat</a:t>
            </a:r>
            <a:r>
              <a:rPr b="1" dirty="0" spc="-4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berbeda</a:t>
            </a:r>
            <a:r>
              <a:rPr b="1" dirty="0" spc="-3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dengan</a:t>
            </a:r>
            <a:r>
              <a:rPr b="1" dirty="0" spc="-2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RAM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Data</a:t>
            </a:r>
            <a:r>
              <a:rPr b="1" dirty="0" spc="-2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Permanen</a:t>
            </a:r>
            <a:r>
              <a:rPr b="1" dirty="0" spc="-1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z="2400">
                <a:solidFill>
                  <a:srgbClr val="181866"/>
                </a:solidFill>
                <a:latin typeface="Verdana"/>
                <a:cs typeface="Verdana"/>
              </a:rPr>
              <a:t>dan</a:t>
            </a:r>
            <a:r>
              <a:rPr b="1" dirty="0" spc="-1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z="2400">
                <a:solidFill>
                  <a:srgbClr val="181866"/>
                </a:solidFill>
                <a:latin typeface="Verdana"/>
                <a:cs typeface="Verdana"/>
              </a:rPr>
              <a:t>tidak</a:t>
            </a:r>
            <a:r>
              <a:rPr b="1" dirty="0" spc="-1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bisa </a:t>
            </a:r>
            <a:r>
              <a:rPr b="1" dirty="0" spc="-10" sz="2400">
                <a:solidFill>
                  <a:srgbClr val="181866"/>
                </a:solidFill>
                <a:latin typeface="Verdana"/>
                <a:cs typeface="Verdana"/>
              </a:rPr>
              <a:t>diubah</a:t>
            </a:r>
            <a:endParaRPr sz="2400">
              <a:latin typeface="Verdana"/>
              <a:cs typeface="Verdana"/>
            </a:endParaRPr>
          </a:p>
          <a:p>
            <a:pPr indent="-342900" marL="355600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Keuntungannya</a:t>
            </a:r>
            <a:r>
              <a:rPr dirty="0" i="1" spc="-2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untuk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dirty="0" i="1" spc="-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permanen</a:t>
            </a:r>
            <a:endParaRPr sz="2400">
              <a:latin typeface="Verdana"/>
              <a:cs typeface="Verdana"/>
            </a:endParaRPr>
          </a:p>
          <a:p>
            <a:pPr indent="-342900" marL="355600" marR="5080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Apabila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ada kesalahan data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atau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perubahan </a:t>
            </a:r>
            <a:r>
              <a:rPr dirty="0" i="1" spc="-83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data, sehingga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perlu</a:t>
            </a:r>
            <a:r>
              <a:rPr dirty="0" i="1" spc="2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penyisipan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2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3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14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</a:t>
            </a:r>
            <a:r>
              <a:rPr dirty="0" err="1" lang="en-US" smtClean="0" spc="-5"/>
              <a:t>Kolaka</a:t>
            </a:r>
            <a:endParaRPr dirty="0" spc="-5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27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339330" y="234442"/>
            <a:ext cx="1202055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PROM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64514" y="1819402"/>
            <a:ext cx="5867400" cy="295211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Programmable</a:t>
            </a:r>
            <a:r>
              <a:rPr b="1" dirty="0" spc="-3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Read</a:t>
            </a:r>
            <a:r>
              <a:rPr b="1" dirty="0" spc="-1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Only</a:t>
            </a:r>
            <a:r>
              <a:rPr b="1" dirty="0" spc="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Memory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Non-Volatile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b="1" dirty="0" sz="2400">
                <a:solidFill>
                  <a:srgbClr val="181866"/>
                </a:solidFill>
                <a:latin typeface="Verdana"/>
                <a:cs typeface="Verdana"/>
              </a:rPr>
              <a:t>Terdapat</a:t>
            </a:r>
            <a:r>
              <a:rPr b="1" dirty="0" spc="-4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z="2400">
                <a:solidFill>
                  <a:srgbClr val="181866"/>
                </a:solidFill>
                <a:latin typeface="Verdana"/>
                <a:cs typeface="Verdana"/>
              </a:rPr>
              <a:t>tiga</a:t>
            </a:r>
            <a:r>
              <a:rPr b="1" dirty="0" spc="-1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macam</a:t>
            </a:r>
            <a:r>
              <a:rPr b="1" dirty="0" spc="-4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jenis</a:t>
            </a:r>
            <a:endParaRPr sz="2400">
              <a:latin typeface="Verdana"/>
              <a:cs typeface="Verdana"/>
            </a:endParaRPr>
          </a:p>
          <a:p>
            <a:pPr indent="-342900" marL="355600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EPROM</a:t>
            </a:r>
            <a:endParaRPr sz="2400">
              <a:latin typeface="Verdana"/>
              <a:cs typeface="Verdana"/>
            </a:endParaRPr>
          </a:p>
          <a:p>
            <a:pPr indent="-342900" marL="355600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EEPROM</a:t>
            </a:r>
            <a:endParaRPr sz="2400">
              <a:latin typeface="Verdana"/>
              <a:cs typeface="Verdana"/>
            </a:endParaRPr>
          </a:p>
          <a:p>
            <a:pPr indent="-342900" marL="355600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Flash</a:t>
            </a:r>
            <a:r>
              <a:rPr dirty="0" i="1" spc="-3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Memory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10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</a:t>
            </a:r>
            <a:r>
              <a:rPr dirty="0" err="1" lang="en-US" smtClean="0" spc="-5"/>
              <a:t>Kolaka</a:t>
            </a:r>
            <a:endParaRPr dirty="0" spc="-5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1" y="1255775"/>
            <a:ext cx="9144000" cy="5600700"/>
            <a:chOff x="761" y="1255775"/>
            <a:chExt cx="9144000" cy="5600700"/>
          </a:xfrm>
        </p:grpSpPr>
        <p:pic>
          <p:nvPicPr>
            <p:cNvPr id="3" name="object 3"/>
            <p:cNvPicPr/>
            <p:nvPr/>
          </p:nvPicPr>
          <p:blipFill>
            <a:blip cstate="print" r:embed="rId2"/>
            <a:stretch>
              <a:fillRect/>
            </a:stretch>
          </p:blipFill>
          <p:spPr>
            <a:xfrm>
              <a:off x="4402836" y="4341958"/>
              <a:ext cx="1214285" cy="156683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cstate="print" r:embed="rId3"/>
            <a:stretch>
              <a:fillRect/>
            </a:stretch>
          </p:blipFill>
          <p:spPr>
            <a:xfrm>
              <a:off x="6028943" y="1621675"/>
              <a:ext cx="2611227" cy="3581877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cstate="print" r:embed="rId4"/>
            <a:stretch>
              <a:fillRect/>
            </a:stretch>
          </p:blipFill>
          <p:spPr>
            <a:xfrm>
              <a:off x="3666743" y="1255775"/>
              <a:ext cx="2590800" cy="3061716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28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7339330" y="234442"/>
            <a:ext cx="1202055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PROM</a:t>
            </a:r>
          </a:p>
        </p:txBody>
      </p:sp>
      <p:pic>
        <p:nvPicPr>
          <p:cNvPr id="8" name="object 8"/>
          <p:cNvPicPr/>
          <p:nvPr/>
        </p:nvPicPr>
        <p:blipFill>
          <a:blip cstate="print" r:embed="rId5"/>
          <a:stretch>
            <a:fillRect/>
          </a:stretch>
        </p:blipFill>
        <p:spPr>
          <a:xfrm>
            <a:off x="542544" y="1745022"/>
            <a:ext cx="2780571" cy="3440446"/>
          </a:xfrm>
          <a:prstGeom prst="rect">
            <a:avLst/>
          </a:prstGeom>
        </p:spPr>
      </p:pic>
      <p:sp>
        <p:nvSpPr>
          <p:cNvPr id="12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3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14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</a:t>
            </a:r>
            <a:r>
              <a:rPr dirty="0" err="1" lang="en-US" smtClean="0" spc="-5"/>
              <a:t>Kolaka</a:t>
            </a:r>
            <a:endParaRPr dirty="0" spc="-5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cstate="print" r:embed="rId2"/>
          <a:stretch>
            <a:fillRect/>
          </a:stretch>
        </p:blipFill>
        <p:spPr>
          <a:xfrm>
            <a:off x="3108959" y="3267455"/>
            <a:ext cx="3057143" cy="2650236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29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54697" y="234442"/>
            <a:ext cx="1687195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EEPROM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15111" y="1222628"/>
            <a:ext cx="7481570" cy="185483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 marR="275590">
              <a:lnSpc>
                <a:spcPct val="100000"/>
              </a:lnSpc>
              <a:spcBef>
                <a:spcPts val="100"/>
              </a:spcBef>
            </a:pPr>
            <a:r>
              <a:rPr dirty="0" spc="-10" sz="2400">
                <a:solidFill>
                  <a:srgbClr val="181866"/>
                </a:solidFill>
                <a:latin typeface="Verdana"/>
                <a:cs typeface="Verdana"/>
              </a:rPr>
              <a:t>Electrically</a:t>
            </a:r>
            <a:r>
              <a:rPr dirty="0" spc="4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10" sz="2400">
                <a:solidFill>
                  <a:srgbClr val="181866"/>
                </a:solidFill>
                <a:latin typeface="Verdana"/>
                <a:cs typeface="Verdana"/>
              </a:rPr>
              <a:t>Errasable</a:t>
            </a:r>
            <a:r>
              <a:rPr dirty="0" spc="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5" sz="2400">
                <a:solidFill>
                  <a:srgbClr val="181866"/>
                </a:solidFill>
                <a:latin typeface="Verdana"/>
                <a:cs typeface="Verdana"/>
              </a:rPr>
              <a:t>Programmable</a:t>
            </a:r>
            <a:r>
              <a:rPr dirty="0" spc="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20" sz="2400">
                <a:solidFill>
                  <a:srgbClr val="181866"/>
                </a:solidFill>
                <a:latin typeface="Verdana"/>
                <a:cs typeface="Verdana"/>
              </a:rPr>
              <a:t>Read</a:t>
            </a:r>
            <a:r>
              <a:rPr dirty="0" spc="-5" sz="2400">
                <a:solidFill>
                  <a:srgbClr val="181866"/>
                </a:solidFill>
                <a:latin typeface="Verdana"/>
                <a:cs typeface="Verdana"/>
              </a:rPr>
              <a:t> Only </a:t>
            </a:r>
            <a:r>
              <a:rPr dirty="0" spc="-83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5" sz="2400">
                <a:solidFill>
                  <a:srgbClr val="181866"/>
                </a:solidFill>
                <a:latin typeface="Verdana"/>
                <a:cs typeface="Verdana"/>
              </a:rPr>
              <a:t>Memory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5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</a:pPr>
            <a:r>
              <a:rPr dirty="0" spc="-5" sz="2400">
                <a:solidFill>
                  <a:srgbClr val="181866"/>
                </a:solidFill>
                <a:latin typeface="Verdana"/>
                <a:cs typeface="Verdana"/>
              </a:rPr>
              <a:t>Memori</a:t>
            </a:r>
            <a:r>
              <a:rPr dirty="0" spc="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5" sz="2400">
                <a:solidFill>
                  <a:srgbClr val="181866"/>
                </a:solidFill>
                <a:latin typeface="Verdana"/>
                <a:cs typeface="Verdana"/>
              </a:rPr>
              <a:t>dapat</a:t>
            </a:r>
            <a:r>
              <a:rPr dirty="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5" sz="2400">
                <a:solidFill>
                  <a:srgbClr val="181866"/>
                </a:solidFill>
                <a:latin typeface="Verdana"/>
                <a:cs typeface="Verdana"/>
              </a:rPr>
              <a:t>ditulisi</a:t>
            </a:r>
            <a:r>
              <a:rPr dirty="0" spc="5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5" sz="2400">
                <a:solidFill>
                  <a:srgbClr val="181866"/>
                </a:solidFill>
                <a:latin typeface="Verdana"/>
                <a:cs typeface="Verdana"/>
              </a:rPr>
              <a:t>kapan</a:t>
            </a:r>
            <a:r>
              <a:rPr dirty="0" spc="2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z="2400">
                <a:solidFill>
                  <a:srgbClr val="181866"/>
                </a:solidFill>
                <a:latin typeface="Verdana"/>
                <a:cs typeface="Verdana"/>
              </a:rPr>
              <a:t>saja</a:t>
            </a:r>
            <a:r>
              <a:rPr dirty="0" spc="-1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5" sz="2400">
                <a:solidFill>
                  <a:srgbClr val="181866"/>
                </a:solidFill>
                <a:latin typeface="Verdana"/>
                <a:cs typeface="Verdana"/>
              </a:rPr>
              <a:t>dengan</a:t>
            </a:r>
            <a:r>
              <a:rPr dirty="0" sz="2400">
                <a:solidFill>
                  <a:srgbClr val="181866"/>
                </a:solidFill>
                <a:latin typeface="Verdana"/>
                <a:cs typeface="Verdana"/>
              </a:rPr>
              <a:t> /</a:t>
            </a:r>
            <a:r>
              <a:rPr dirty="0" spc="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5" sz="2400">
                <a:solidFill>
                  <a:srgbClr val="181866"/>
                </a:solidFill>
                <a:latin typeface="Verdana"/>
                <a:cs typeface="Verdana"/>
              </a:rPr>
              <a:t>tanpa </a:t>
            </a:r>
            <a:r>
              <a:rPr dirty="0" spc="-83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z="2400">
                <a:solidFill>
                  <a:srgbClr val="181866"/>
                </a:solidFill>
                <a:latin typeface="Verdana"/>
                <a:cs typeface="Verdana"/>
              </a:rPr>
              <a:t>menghapus </a:t>
            </a:r>
            <a:r>
              <a:rPr dirty="0" spc="-10" sz="2400">
                <a:solidFill>
                  <a:srgbClr val="181866"/>
                </a:solidFill>
                <a:latin typeface="Verdana"/>
                <a:cs typeface="Verdana"/>
              </a:rPr>
              <a:t>isi</a:t>
            </a:r>
            <a:r>
              <a:rPr dirty="0" spc="1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spc="-10" sz="2400">
                <a:solidFill>
                  <a:srgbClr val="181866"/>
                </a:solidFill>
                <a:latin typeface="Verdana"/>
                <a:cs typeface="Verdana"/>
              </a:rPr>
              <a:t>sebelumnya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9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0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11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</a:t>
            </a:r>
            <a:r>
              <a:rPr dirty="0" err="1" lang="en-US" smtClean="0" spc="-5"/>
              <a:t>Kolaka</a:t>
            </a:r>
            <a:endParaRPr dirty="0" spc="-5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z="1400">
                <a:solidFill>
                  <a:srgbClr val="336600"/>
                </a:solidFill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23861" y="234442"/>
            <a:ext cx="1517015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Me</a:t>
            </a:r>
            <a:r>
              <a:rPr dirty="0"/>
              <a:t>m</a:t>
            </a:r>
            <a:r>
              <a:rPr dirty="0" spc="-5"/>
              <a:t>ori</a:t>
            </a:r>
          </a:p>
        </p:txBody>
      </p:sp>
      <p:sp>
        <p:nvSpPr>
          <p:cNvPr id="4" name="object 4"/>
          <p:cNvSpPr/>
          <p:nvPr/>
        </p:nvSpPr>
        <p:spPr>
          <a:xfrm>
            <a:off x="6948678" y="1377696"/>
            <a:ext cx="1739900" cy="78105"/>
          </a:xfrm>
          <a:custGeom>
            <a:avLst/>
            <a:gdLst/>
            <a:ahLst/>
            <a:cxnLst/>
            <a:rect b="b" l="l" r="r" t="t"/>
            <a:pathLst>
              <a:path h="78105" w="1739900">
                <a:moveTo>
                  <a:pt x="0" y="21336"/>
                </a:moveTo>
                <a:lnTo>
                  <a:pt x="0" y="47243"/>
                </a:lnTo>
                <a:lnTo>
                  <a:pt x="25907" y="47370"/>
                </a:lnTo>
                <a:lnTo>
                  <a:pt x="25907" y="21462"/>
                </a:lnTo>
                <a:lnTo>
                  <a:pt x="0" y="21336"/>
                </a:lnTo>
                <a:close/>
              </a:path>
              <a:path h="78105" w="1739900">
                <a:moveTo>
                  <a:pt x="51816" y="21462"/>
                </a:moveTo>
                <a:lnTo>
                  <a:pt x="51816" y="47370"/>
                </a:lnTo>
                <a:lnTo>
                  <a:pt x="77724" y="47498"/>
                </a:lnTo>
                <a:lnTo>
                  <a:pt x="77724" y="21589"/>
                </a:lnTo>
                <a:lnTo>
                  <a:pt x="51816" y="21462"/>
                </a:lnTo>
                <a:close/>
              </a:path>
              <a:path h="78105" w="1739900">
                <a:moveTo>
                  <a:pt x="103631" y="21589"/>
                </a:moveTo>
                <a:lnTo>
                  <a:pt x="103631" y="47498"/>
                </a:lnTo>
                <a:lnTo>
                  <a:pt x="129540" y="47625"/>
                </a:lnTo>
                <a:lnTo>
                  <a:pt x="129540" y="21716"/>
                </a:lnTo>
                <a:lnTo>
                  <a:pt x="103631" y="21589"/>
                </a:lnTo>
                <a:close/>
              </a:path>
              <a:path h="78105" w="1739900">
                <a:moveTo>
                  <a:pt x="155448" y="21716"/>
                </a:moveTo>
                <a:lnTo>
                  <a:pt x="155448" y="47625"/>
                </a:lnTo>
                <a:lnTo>
                  <a:pt x="181355" y="47751"/>
                </a:lnTo>
                <a:lnTo>
                  <a:pt x="181355" y="21843"/>
                </a:lnTo>
                <a:lnTo>
                  <a:pt x="155448" y="21716"/>
                </a:lnTo>
                <a:close/>
              </a:path>
              <a:path h="78105" w="1739900">
                <a:moveTo>
                  <a:pt x="207264" y="21843"/>
                </a:moveTo>
                <a:lnTo>
                  <a:pt x="207264" y="47751"/>
                </a:lnTo>
                <a:lnTo>
                  <a:pt x="233172" y="47878"/>
                </a:lnTo>
                <a:lnTo>
                  <a:pt x="233172" y="21970"/>
                </a:lnTo>
                <a:lnTo>
                  <a:pt x="207264" y="21843"/>
                </a:lnTo>
                <a:close/>
              </a:path>
              <a:path h="78105" w="1739900">
                <a:moveTo>
                  <a:pt x="259079" y="21970"/>
                </a:moveTo>
                <a:lnTo>
                  <a:pt x="259079" y="47878"/>
                </a:lnTo>
                <a:lnTo>
                  <a:pt x="284988" y="48005"/>
                </a:lnTo>
                <a:lnTo>
                  <a:pt x="284988" y="22098"/>
                </a:lnTo>
                <a:lnTo>
                  <a:pt x="259079" y="21970"/>
                </a:lnTo>
                <a:close/>
              </a:path>
              <a:path h="78105" w="1739900">
                <a:moveTo>
                  <a:pt x="336803" y="22225"/>
                </a:moveTo>
                <a:lnTo>
                  <a:pt x="310896" y="22225"/>
                </a:lnTo>
                <a:lnTo>
                  <a:pt x="310896" y="48132"/>
                </a:lnTo>
                <a:lnTo>
                  <a:pt x="336803" y="48132"/>
                </a:lnTo>
                <a:lnTo>
                  <a:pt x="336803" y="22225"/>
                </a:lnTo>
                <a:close/>
              </a:path>
              <a:path h="78105" w="1739900">
                <a:moveTo>
                  <a:pt x="388620" y="22351"/>
                </a:moveTo>
                <a:lnTo>
                  <a:pt x="362712" y="22351"/>
                </a:lnTo>
                <a:lnTo>
                  <a:pt x="362712" y="48259"/>
                </a:lnTo>
                <a:lnTo>
                  <a:pt x="388620" y="48259"/>
                </a:lnTo>
                <a:lnTo>
                  <a:pt x="388620" y="22351"/>
                </a:lnTo>
                <a:close/>
              </a:path>
              <a:path h="78105" w="1739900">
                <a:moveTo>
                  <a:pt x="440436" y="22478"/>
                </a:moveTo>
                <a:lnTo>
                  <a:pt x="414527" y="22478"/>
                </a:lnTo>
                <a:lnTo>
                  <a:pt x="414527" y="48387"/>
                </a:lnTo>
                <a:lnTo>
                  <a:pt x="440436" y="48387"/>
                </a:lnTo>
                <a:lnTo>
                  <a:pt x="440436" y="22478"/>
                </a:lnTo>
                <a:close/>
              </a:path>
              <a:path h="78105" w="1739900">
                <a:moveTo>
                  <a:pt x="492251" y="22605"/>
                </a:moveTo>
                <a:lnTo>
                  <a:pt x="466344" y="22605"/>
                </a:lnTo>
                <a:lnTo>
                  <a:pt x="466344" y="48513"/>
                </a:lnTo>
                <a:lnTo>
                  <a:pt x="492251" y="48513"/>
                </a:lnTo>
                <a:lnTo>
                  <a:pt x="492251" y="22605"/>
                </a:lnTo>
                <a:close/>
              </a:path>
              <a:path h="78105" w="1739900">
                <a:moveTo>
                  <a:pt x="518160" y="22732"/>
                </a:moveTo>
                <a:lnTo>
                  <a:pt x="518160" y="48640"/>
                </a:lnTo>
                <a:lnTo>
                  <a:pt x="544068" y="48767"/>
                </a:lnTo>
                <a:lnTo>
                  <a:pt x="544068" y="22859"/>
                </a:lnTo>
                <a:lnTo>
                  <a:pt x="518160" y="22732"/>
                </a:lnTo>
                <a:close/>
              </a:path>
              <a:path h="78105" w="1739900">
                <a:moveTo>
                  <a:pt x="569976" y="22859"/>
                </a:moveTo>
                <a:lnTo>
                  <a:pt x="569976" y="48767"/>
                </a:lnTo>
                <a:lnTo>
                  <a:pt x="595883" y="48894"/>
                </a:lnTo>
                <a:lnTo>
                  <a:pt x="595883" y="22987"/>
                </a:lnTo>
                <a:lnTo>
                  <a:pt x="569976" y="22859"/>
                </a:lnTo>
                <a:close/>
              </a:path>
              <a:path h="78105" w="1739900">
                <a:moveTo>
                  <a:pt x="621792" y="22987"/>
                </a:moveTo>
                <a:lnTo>
                  <a:pt x="621792" y="48894"/>
                </a:lnTo>
                <a:lnTo>
                  <a:pt x="647700" y="49021"/>
                </a:lnTo>
                <a:lnTo>
                  <a:pt x="647700" y="23113"/>
                </a:lnTo>
                <a:lnTo>
                  <a:pt x="621792" y="22987"/>
                </a:lnTo>
                <a:close/>
              </a:path>
              <a:path h="78105" w="1739900">
                <a:moveTo>
                  <a:pt x="673607" y="23113"/>
                </a:moveTo>
                <a:lnTo>
                  <a:pt x="673607" y="49021"/>
                </a:lnTo>
                <a:lnTo>
                  <a:pt x="699516" y="49149"/>
                </a:lnTo>
                <a:lnTo>
                  <a:pt x="699516" y="23240"/>
                </a:lnTo>
                <a:lnTo>
                  <a:pt x="673607" y="23113"/>
                </a:lnTo>
                <a:close/>
              </a:path>
              <a:path h="78105" w="1739900">
                <a:moveTo>
                  <a:pt x="725424" y="23240"/>
                </a:moveTo>
                <a:lnTo>
                  <a:pt x="725424" y="49149"/>
                </a:lnTo>
                <a:lnTo>
                  <a:pt x="751331" y="49275"/>
                </a:lnTo>
                <a:lnTo>
                  <a:pt x="751331" y="23367"/>
                </a:lnTo>
                <a:lnTo>
                  <a:pt x="725424" y="23240"/>
                </a:lnTo>
                <a:close/>
              </a:path>
              <a:path h="78105" w="1739900">
                <a:moveTo>
                  <a:pt x="777240" y="23367"/>
                </a:moveTo>
                <a:lnTo>
                  <a:pt x="777240" y="49275"/>
                </a:lnTo>
                <a:lnTo>
                  <a:pt x="803148" y="49402"/>
                </a:lnTo>
                <a:lnTo>
                  <a:pt x="803148" y="23494"/>
                </a:lnTo>
                <a:lnTo>
                  <a:pt x="777240" y="23367"/>
                </a:lnTo>
                <a:close/>
              </a:path>
              <a:path h="78105" w="1739900">
                <a:moveTo>
                  <a:pt x="854964" y="23621"/>
                </a:moveTo>
                <a:lnTo>
                  <a:pt x="829055" y="23621"/>
                </a:lnTo>
                <a:lnTo>
                  <a:pt x="829055" y="49529"/>
                </a:lnTo>
                <a:lnTo>
                  <a:pt x="854964" y="49529"/>
                </a:lnTo>
                <a:lnTo>
                  <a:pt x="854964" y="23621"/>
                </a:lnTo>
                <a:close/>
              </a:path>
              <a:path h="78105" w="1739900">
                <a:moveTo>
                  <a:pt x="906779" y="23749"/>
                </a:moveTo>
                <a:lnTo>
                  <a:pt x="880872" y="23749"/>
                </a:lnTo>
                <a:lnTo>
                  <a:pt x="880872" y="49656"/>
                </a:lnTo>
                <a:lnTo>
                  <a:pt x="906779" y="49656"/>
                </a:lnTo>
                <a:lnTo>
                  <a:pt x="906779" y="23749"/>
                </a:lnTo>
                <a:close/>
              </a:path>
              <a:path h="78105" w="1739900">
                <a:moveTo>
                  <a:pt x="958596" y="23875"/>
                </a:moveTo>
                <a:lnTo>
                  <a:pt x="932688" y="23875"/>
                </a:lnTo>
                <a:lnTo>
                  <a:pt x="932688" y="49783"/>
                </a:lnTo>
                <a:lnTo>
                  <a:pt x="958596" y="49783"/>
                </a:lnTo>
                <a:lnTo>
                  <a:pt x="958596" y="23875"/>
                </a:lnTo>
                <a:close/>
              </a:path>
              <a:path h="78105" w="1739900">
                <a:moveTo>
                  <a:pt x="1010412" y="24002"/>
                </a:moveTo>
                <a:lnTo>
                  <a:pt x="984503" y="24002"/>
                </a:lnTo>
                <a:lnTo>
                  <a:pt x="984503" y="49911"/>
                </a:lnTo>
                <a:lnTo>
                  <a:pt x="1010412" y="49911"/>
                </a:lnTo>
                <a:lnTo>
                  <a:pt x="1010412" y="24002"/>
                </a:lnTo>
                <a:close/>
              </a:path>
              <a:path h="78105" w="1739900">
                <a:moveTo>
                  <a:pt x="1062227" y="24129"/>
                </a:moveTo>
                <a:lnTo>
                  <a:pt x="1036320" y="24129"/>
                </a:lnTo>
                <a:lnTo>
                  <a:pt x="1036320" y="50037"/>
                </a:lnTo>
                <a:lnTo>
                  <a:pt x="1062227" y="50037"/>
                </a:lnTo>
                <a:lnTo>
                  <a:pt x="1062227" y="24129"/>
                </a:lnTo>
                <a:close/>
              </a:path>
              <a:path h="78105" w="1739900">
                <a:moveTo>
                  <a:pt x="1088136" y="24256"/>
                </a:moveTo>
                <a:lnTo>
                  <a:pt x="1088136" y="50164"/>
                </a:lnTo>
                <a:lnTo>
                  <a:pt x="1114044" y="50291"/>
                </a:lnTo>
                <a:lnTo>
                  <a:pt x="1114044" y="24383"/>
                </a:lnTo>
                <a:lnTo>
                  <a:pt x="1088136" y="24256"/>
                </a:lnTo>
                <a:close/>
              </a:path>
              <a:path h="78105" w="1739900">
                <a:moveTo>
                  <a:pt x="1139952" y="24383"/>
                </a:moveTo>
                <a:lnTo>
                  <a:pt x="1139952" y="50291"/>
                </a:lnTo>
                <a:lnTo>
                  <a:pt x="1165860" y="50418"/>
                </a:lnTo>
                <a:lnTo>
                  <a:pt x="1165860" y="24511"/>
                </a:lnTo>
                <a:lnTo>
                  <a:pt x="1139952" y="24383"/>
                </a:lnTo>
                <a:close/>
              </a:path>
              <a:path h="78105" w="1739900">
                <a:moveTo>
                  <a:pt x="1191768" y="24511"/>
                </a:moveTo>
                <a:lnTo>
                  <a:pt x="1191768" y="50418"/>
                </a:lnTo>
                <a:lnTo>
                  <a:pt x="1217676" y="50545"/>
                </a:lnTo>
                <a:lnTo>
                  <a:pt x="1217676" y="24637"/>
                </a:lnTo>
                <a:lnTo>
                  <a:pt x="1191768" y="24511"/>
                </a:lnTo>
                <a:close/>
              </a:path>
              <a:path h="78105" w="1739900">
                <a:moveTo>
                  <a:pt x="1243583" y="24637"/>
                </a:moveTo>
                <a:lnTo>
                  <a:pt x="1243583" y="50545"/>
                </a:lnTo>
                <a:lnTo>
                  <a:pt x="1269492" y="50673"/>
                </a:lnTo>
                <a:lnTo>
                  <a:pt x="1269492" y="24764"/>
                </a:lnTo>
                <a:lnTo>
                  <a:pt x="1243583" y="24637"/>
                </a:lnTo>
                <a:close/>
              </a:path>
              <a:path h="78105" w="1739900">
                <a:moveTo>
                  <a:pt x="1295400" y="24764"/>
                </a:moveTo>
                <a:lnTo>
                  <a:pt x="1295400" y="50673"/>
                </a:lnTo>
                <a:lnTo>
                  <a:pt x="1321307" y="50800"/>
                </a:lnTo>
                <a:lnTo>
                  <a:pt x="1321307" y="24891"/>
                </a:lnTo>
                <a:lnTo>
                  <a:pt x="1295400" y="24764"/>
                </a:lnTo>
                <a:close/>
              </a:path>
              <a:path h="78105" w="1739900">
                <a:moveTo>
                  <a:pt x="1373124" y="25018"/>
                </a:moveTo>
                <a:lnTo>
                  <a:pt x="1347216" y="25018"/>
                </a:lnTo>
                <a:lnTo>
                  <a:pt x="1347216" y="50926"/>
                </a:lnTo>
                <a:lnTo>
                  <a:pt x="1373124" y="50926"/>
                </a:lnTo>
                <a:lnTo>
                  <a:pt x="1373124" y="25018"/>
                </a:lnTo>
                <a:close/>
              </a:path>
              <a:path h="78105" w="1739900">
                <a:moveTo>
                  <a:pt x="1424940" y="25145"/>
                </a:moveTo>
                <a:lnTo>
                  <a:pt x="1399031" y="25145"/>
                </a:lnTo>
                <a:lnTo>
                  <a:pt x="1399031" y="51053"/>
                </a:lnTo>
                <a:lnTo>
                  <a:pt x="1424940" y="51053"/>
                </a:lnTo>
                <a:lnTo>
                  <a:pt x="1424940" y="25145"/>
                </a:lnTo>
                <a:close/>
              </a:path>
              <a:path h="78105" w="1739900">
                <a:moveTo>
                  <a:pt x="1476755" y="25273"/>
                </a:moveTo>
                <a:lnTo>
                  <a:pt x="1450848" y="25273"/>
                </a:lnTo>
                <a:lnTo>
                  <a:pt x="1450848" y="51180"/>
                </a:lnTo>
                <a:lnTo>
                  <a:pt x="1476755" y="51180"/>
                </a:lnTo>
                <a:lnTo>
                  <a:pt x="1476755" y="25273"/>
                </a:lnTo>
                <a:close/>
              </a:path>
              <a:path h="78105" w="1739900">
                <a:moveTo>
                  <a:pt x="1528572" y="25400"/>
                </a:moveTo>
                <a:lnTo>
                  <a:pt x="1502664" y="25400"/>
                </a:lnTo>
                <a:lnTo>
                  <a:pt x="1502664" y="51307"/>
                </a:lnTo>
                <a:lnTo>
                  <a:pt x="1528572" y="51307"/>
                </a:lnTo>
                <a:lnTo>
                  <a:pt x="1528572" y="25400"/>
                </a:lnTo>
                <a:close/>
              </a:path>
              <a:path h="78105" w="1739900">
                <a:moveTo>
                  <a:pt x="1580388" y="25526"/>
                </a:moveTo>
                <a:lnTo>
                  <a:pt x="1554479" y="25526"/>
                </a:lnTo>
                <a:lnTo>
                  <a:pt x="1554479" y="51434"/>
                </a:lnTo>
                <a:lnTo>
                  <a:pt x="1580388" y="51434"/>
                </a:lnTo>
                <a:lnTo>
                  <a:pt x="1580388" y="25526"/>
                </a:lnTo>
                <a:close/>
              </a:path>
              <a:path h="78105" w="1739900">
                <a:moveTo>
                  <a:pt x="1606296" y="25653"/>
                </a:moveTo>
                <a:lnTo>
                  <a:pt x="1606296" y="51562"/>
                </a:lnTo>
                <a:lnTo>
                  <a:pt x="1632203" y="51688"/>
                </a:lnTo>
                <a:lnTo>
                  <a:pt x="1632203" y="25780"/>
                </a:lnTo>
                <a:lnTo>
                  <a:pt x="1606296" y="25653"/>
                </a:lnTo>
                <a:close/>
              </a:path>
              <a:path h="78105" w="1739900">
                <a:moveTo>
                  <a:pt x="1700911" y="0"/>
                </a:moveTo>
                <a:lnTo>
                  <a:pt x="1685764" y="3034"/>
                </a:lnTo>
                <a:lnTo>
                  <a:pt x="1673367" y="11318"/>
                </a:lnTo>
                <a:lnTo>
                  <a:pt x="1664995" y="23627"/>
                </a:lnTo>
                <a:lnTo>
                  <a:pt x="1664551" y="25812"/>
                </a:lnTo>
                <a:lnTo>
                  <a:pt x="1684020" y="25907"/>
                </a:lnTo>
                <a:lnTo>
                  <a:pt x="1684020" y="51815"/>
                </a:lnTo>
                <a:lnTo>
                  <a:pt x="1664542" y="51815"/>
                </a:lnTo>
                <a:lnTo>
                  <a:pt x="1664956" y="53881"/>
                </a:lnTo>
                <a:lnTo>
                  <a:pt x="1673240" y="66278"/>
                </a:lnTo>
                <a:lnTo>
                  <a:pt x="1685549" y="74650"/>
                </a:lnTo>
                <a:lnTo>
                  <a:pt x="1700656" y="77724"/>
                </a:lnTo>
                <a:lnTo>
                  <a:pt x="1715803" y="74689"/>
                </a:lnTo>
                <a:lnTo>
                  <a:pt x="1728200" y="66405"/>
                </a:lnTo>
                <a:lnTo>
                  <a:pt x="1736572" y="54096"/>
                </a:lnTo>
                <a:lnTo>
                  <a:pt x="1737036" y="51815"/>
                </a:lnTo>
                <a:lnTo>
                  <a:pt x="1684020" y="51815"/>
                </a:lnTo>
                <a:lnTo>
                  <a:pt x="1737055" y="51720"/>
                </a:lnTo>
                <a:lnTo>
                  <a:pt x="1739646" y="38988"/>
                </a:lnTo>
                <a:lnTo>
                  <a:pt x="1736611" y="23842"/>
                </a:lnTo>
                <a:lnTo>
                  <a:pt x="1728327" y="11445"/>
                </a:lnTo>
                <a:lnTo>
                  <a:pt x="1716018" y="3073"/>
                </a:lnTo>
                <a:lnTo>
                  <a:pt x="1700911" y="0"/>
                </a:lnTo>
                <a:close/>
              </a:path>
              <a:path h="78105" w="1739900">
                <a:moveTo>
                  <a:pt x="1664551" y="25812"/>
                </a:moveTo>
                <a:lnTo>
                  <a:pt x="1661922" y="38734"/>
                </a:lnTo>
                <a:lnTo>
                  <a:pt x="1664523" y="51720"/>
                </a:lnTo>
                <a:lnTo>
                  <a:pt x="1684020" y="51815"/>
                </a:lnTo>
                <a:lnTo>
                  <a:pt x="1684020" y="25907"/>
                </a:lnTo>
                <a:lnTo>
                  <a:pt x="1664551" y="25812"/>
                </a:lnTo>
                <a:close/>
              </a:path>
              <a:path h="78105" w="1739900">
                <a:moveTo>
                  <a:pt x="1658112" y="25780"/>
                </a:moveTo>
                <a:lnTo>
                  <a:pt x="1658112" y="51688"/>
                </a:lnTo>
                <a:lnTo>
                  <a:pt x="1664523" y="51720"/>
                </a:lnTo>
                <a:lnTo>
                  <a:pt x="1661922" y="38734"/>
                </a:lnTo>
                <a:lnTo>
                  <a:pt x="1664551" y="25812"/>
                </a:lnTo>
                <a:lnTo>
                  <a:pt x="1658112" y="25780"/>
                </a:lnTo>
                <a:close/>
              </a:path>
            </a:pathLst>
          </a:custGeom>
          <a:solidFill>
            <a:srgbClr val="5085C2"/>
          </a:solidFill>
        </p:spPr>
        <p:txBody>
          <a:bodyPr bIns="0" lIns="0" numCol="1" rIns="0" rtlCol="0" tIns="0" wrap="square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77976" y="1006221"/>
            <a:ext cx="8013700" cy="494093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b="1" dirty="0" spc="-5" sz="1800">
                <a:solidFill>
                  <a:srgbClr val="16165D"/>
                </a:solidFill>
                <a:latin typeface="Arial"/>
                <a:cs typeface="Arial"/>
              </a:rPr>
              <a:t>Jenis</a:t>
            </a:r>
            <a:r>
              <a:rPr b="1" dirty="0" spc="-30" sz="180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b="1" dirty="0" spc="-5" sz="1800">
                <a:solidFill>
                  <a:srgbClr val="16165D"/>
                </a:solidFill>
                <a:latin typeface="Arial"/>
                <a:cs typeface="Arial"/>
              </a:rPr>
              <a:t>Memori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Memori</a:t>
            </a:r>
            <a:r>
              <a:rPr b="1" dirty="0" spc="-4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Internal</a:t>
            </a:r>
            <a:endParaRPr sz="2400">
              <a:latin typeface="Verdana"/>
              <a:cs typeface="Verdana"/>
            </a:endParaRPr>
          </a:p>
          <a:p>
            <a:pPr marL="12700" marR="1950085">
              <a:lnSpc>
                <a:spcPct val="100000"/>
              </a:lnSpc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Merupakan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memori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yang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dapat diakses </a:t>
            </a:r>
            <a:r>
              <a:rPr dirty="0" i="1" spc="-83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oleh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processor.</a:t>
            </a:r>
            <a:r>
              <a:rPr dirty="0" i="1" spc="2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e.g:</a:t>
            </a:r>
            <a:endParaRPr sz="2400">
              <a:latin typeface="Verdana"/>
              <a:cs typeface="Verdana"/>
            </a:endParaRPr>
          </a:p>
          <a:p>
            <a:pPr indent="-342900" marL="355600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Register</a:t>
            </a:r>
            <a:endParaRPr sz="2400">
              <a:latin typeface="Verdana"/>
              <a:cs typeface="Verdana"/>
            </a:endParaRPr>
          </a:p>
          <a:p>
            <a:pPr indent="-342900" marL="355600">
              <a:lnSpc>
                <a:spcPct val="100000"/>
              </a:lnSpc>
              <a:spcBef>
                <a:spcPts val="5"/>
              </a:spcBef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Cache</a:t>
            </a:r>
            <a:r>
              <a:rPr dirty="0" i="1" spc="-5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endParaRPr sz="2400">
              <a:latin typeface="Verdana"/>
              <a:cs typeface="Verdana"/>
            </a:endParaRPr>
          </a:p>
          <a:p>
            <a:pPr indent="-342900" marL="355600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utama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 yang diluar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processor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530"/>
              </a:spcBef>
            </a:pP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Memori</a:t>
            </a:r>
            <a:r>
              <a:rPr b="1" dirty="0" spc="-5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z="2400">
                <a:solidFill>
                  <a:srgbClr val="181866"/>
                </a:solidFill>
                <a:latin typeface="Verdana"/>
                <a:cs typeface="Verdana"/>
              </a:rPr>
              <a:t>Eksternal</a:t>
            </a:r>
            <a:endParaRPr sz="2400">
              <a:latin typeface="Verdana"/>
              <a:cs typeface="Verdana"/>
            </a:endParaRPr>
          </a:p>
          <a:p>
            <a:pPr marL="12700" marR="1499870">
              <a:lnSpc>
                <a:spcPct val="100000"/>
              </a:lnSpc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Merupakan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memori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yang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diakses prosesor </a:t>
            </a:r>
            <a:r>
              <a:rPr dirty="0" i="1" spc="-83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melalui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piranti</a:t>
            </a:r>
            <a:r>
              <a:rPr dirty="0" i="1" spc="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input-output.</a:t>
            </a:r>
            <a:r>
              <a:rPr dirty="0" i="1" spc="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e.g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  <a:p>
            <a:pPr indent="-342900" marL="355600">
              <a:lnSpc>
                <a:spcPct val="100000"/>
              </a:lnSpc>
              <a:spcBef>
                <a:spcPts val="5"/>
              </a:spcBef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Hardisk</a:t>
            </a:r>
            <a:endParaRPr sz="2400">
              <a:latin typeface="Verdana"/>
              <a:cs typeface="Verdana"/>
            </a:endParaRPr>
          </a:p>
          <a:p>
            <a:pPr indent="-342900" marL="355600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Flash</a:t>
            </a:r>
            <a:r>
              <a:rPr dirty="0" i="1" spc="-4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Drive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9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0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11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Kolaka</a:t>
            </a:r>
            <a:endParaRPr dirty="0" spc="-5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1" y="2837688"/>
            <a:ext cx="9144000" cy="4018915"/>
            <a:chOff x="761" y="2837688"/>
            <a:chExt cx="9144000" cy="4018915"/>
          </a:xfrm>
        </p:grpSpPr>
        <p:pic>
          <p:nvPicPr>
            <p:cNvPr id="3" name="object 3"/>
            <p:cNvPicPr/>
            <p:nvPr/>
          </p:nvPicPr>
          <p:blipFill>
            <a:blip cstate="print" r:embed="rId2"/>
            <a:stretch>
              <a:fillRect/>
            </a:stretch>
          </p:blipFill>
          <p:spPr>
            <a:xfrm>
              <a:off x="539496" y="2837688"/>
              <a:ext cx="3825240" cy="2854452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cstate="print" r:embed="rId3"/>
            <a:stretch>
              <a:fillRect/>
            </a:stretch>
          </p:blipFill>
          <p:spPr>
            <a:xfrm>
              <a:off x="4914899" y="2837688"/>
              <a:ext cx="3934967" cy="2097024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30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459728" y="234442"/>
            <a:ext cx="2082800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ROM</a:t>
            </a:r>
            <a:r>
              <a:rPr dirty="0" spc="-70"/>
              <a:t> </a:t>
            </a:r>
            <a:r>
              <a:rPr dirty="0" spc="-5"/>
              <a:t>BIOS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15111" y="1222629"/>
            <a:ext cx="6640195" cy="13665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b="1" dirty="0" spc="-5" sz="2200">
                <a:solidFill>
                  <a:srgbClr val="181866"/>
                </a:solidFill>
                <a:latin typeface="Verdana"/>
                <a:cs typeface="Verdana"/>
              </a:rPr>
              <a:t>Menyimpan</a:t>
            </a:r>
            <a:r>
              <a:rPr b="1" dirty="0" spc="2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200">
                <a:solidFill>
                  <a:srgbClr val="181866"/>
                </a:solidFill>
                <a:latin typeface="Verdana"/>
                <a:cs typeface="Verdana"/>
              </a:rPr>
              <a:t>informasi</a:t>
            </a:r>
            <a:r>
              <a:rPr b="1" dirty="0" spc="-1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10" sz="2200">
                <a:solidFill>
                  <a:srgbClr val="181866"/>
                </a:solidFill>
                <a:latin typeface="Verdana"/>
                <a:cs typeface="Verdana"/>
              </a:rPr>
              <a:t>mengenai</a:t>
            </a:r>
            <a:r>
              <a:rPr b="1" dirty="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10" sz="2200">
                <a:solidFill>
                  <a:srgbClr val="181866"/>
                </a:solidFill>
                <a:latin typeface="Verdana"/>
                <a:cs typeface="Verdana"/>
              </a:rPr>
              <a:t>hardware </a:t>
            </a:r>
            <a:r>
              <a:rPr b="1" dirty="0" spc="-73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10" sz="2200">
                <a:solidFill>
                  <a:srgbClr val="181866"/>
                </a:solidFill>
                <a:latin typeface="Verdana"/>
                <a:cs typeface="Verdana"/>
              </a:rPr>
              <a:t>komputer </a:t>
            </a:r>
            <a:r>
              <a:rPr b="1" dirty="0" spc="-5" sz="2200">
                <a:solidFill>
                  <a:srgbClr val="181866"/>
                </a:solidFill>
                <a:latin typeface="Verdana"/>
                <a:cs typeface="Verdana"/>
              </a:rPr>
              <a:t>/ mainboard</a:t>
            </a:r>
            <a:endParaRPr sz="2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1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b="1" dirty="0" spc="-5" sz="2200">
                <a:solidFill>
                  <a:srgbClr val="181866"/>
                </a:solidFill>
                <a:latin typeface="Verdana"/>
                <a:cs typeface="Verdana"/>
              </a:rPr>
              <a:t>BIOS </a:t>
            </a:r>
            <a:r>
              <a:rPr b="1" dirty="0" spc="-10" sz="2200">
                <a:solidFill>
                  <a:srgbClr val="181866"/>
                </a:solidFill>
                <a:latin typeface="Verdana"/>
                <a:cs typeface="Verdana"/>
              </a:rPr>
              <a:t>dapat</a:t>
            </a:r>
            <a:r>
              <a:rPr b="1" dirty="0" spc="-1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200">
                <a:solidFill>
                  <a:srgbClr val="181866"/>
                </a:solidFill>
                <a:latin typeface="Verdana"/>
                <a:cs typeface="Verdana"/>
              </a:rPr>
              <a:t>di</a:t>
            </a:r>
            <a:r>
              <a:rPr b="1" dirty="0" spc="-1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200">
                <a:solidFill>
                  <a:srgbClr val="181866"/>
                </a:solidFill>
                <a:latin typeface="Verdana"/>
                <a:cs typeface="Verdana"/>
              </a:rPr>
              <a:t>Update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11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2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13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</a:t>
            </a:r>
            <a:r>
              <a:rPr dirty="0" err="1" lang="en-US" smtClean="0" spc="-5"/>
              <a:t>Kolaka</a:t>
            </a:r>
            <a:endParaRPr dirty="0" spc="-5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31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75713" y="234442"/>
            <a:ext cx="6262370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Random</a:t>
            </a:r>
            <a:r>
              <a:rPr dirty="0" spc="25"/>
              <a:t> </a:t>
            </a:r>
            <a:r>
              <a:rPr dirty="0" spc="-10"/>
              <a:t>Access</a:t>
            </a:r>
            <a:r>
              <a:rPr dirty="0" spc="25"/>
              <a:t> </a:t>
            </a:r>
            <a:r>
              <a:rPr dirty="0" spc="-5"/>
              <a:t>Memory </a:t>
            </a:r>
            <a:r>
              <a:rPr dirty="0" spc="-10"/>
              <a:t>(RAM)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77062" y="2401951"/>
            <a:ext cx="7771130" cy="185483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Karakteristik</a:t>
            </a:r>
            <a:endParaRPr sz="2400">
              <a:latin typeface="Verdana"/>
              <a:cs typeface="Verdana"/>
            </a:endParaRPr>
          </a:p>
          <a:p>
            <a:pPr indent="-343535" marL="355600">
              <a:lnSpc>
                <a:spcPct val="100000"/>
              </a:lnSpc>
              <a:buFont typeface="Verdana"/>
              <a:buChar char="-"/>
              <a:tabLst>
                <a:tab algn="l" pos="355600"/>
                <a:tab algn="l" pos="356235"/>
              </a:tabLst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RAM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dibungkus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dalam</a:t>
            </a:r>
            <a:r>
              <a:rPr dirty="0" i="1" spc="-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paket berbentuk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chip</a:t>
            </a:r>
            <a:endParaRPr sz="2400">
              <a:latin typeface="Verdana"/>
              <a:cs typeface="Verdana"/>
            </a:endParaRPr>
          </a:p>
          <a:p>
            <a:pPr indent="-343535" marL="355600">
              <a:lnSpc>
                <a:spcPct val="100000"/>
              </a:lnSpc>
              <a:buFont typeface="Verdana"/>
              <a:buChar char="-"/>
              <a:tabLst>
                <a:tab algn="l" pos="355600"/>
                <a:tab algn="l" pos="356235"/>
              </a:tabLst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Satuan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penyimpanan dasar</a:t>
            </a:r>
            <a:r>
              <a:rPr dirty="0" i="1" spc="-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adalah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sel (1bit/sel)</a:t>
            </a:r>
            <a:endParaRPr sz="2400">
              <a:latin typeface="Verdana"/>
              <a:cs typeface="Verdana"/>
            </a:endParaRPr>
          </a:p>
          <a:p>
            <a:pPr indent="-343535" marL="355600" marR="848994">
              <a:lnSpc>
                <a:spcPct val="100000"/>
              </a:lnSpc>
              <a:buFont typeface="Verdana"/>
              <a:buChar char="-"/>
              <a:tabLst>
                <a:tab algn="l" pos="355600"/>
                <a:tab algn="l" pos="356235"/>
              </a:tabLst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Gabungan beberapa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chip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RAM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membentuk </a:t>
            </a:r>
            <a:r>
              <a:rPr dirty="0" i="1" spc="-83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10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</a:t>
            </a:r>
            <a:r>
              <a:rPr dirty="0" err="1" lang="en-US" smtClean="0" spc="-5"/>
              <a:t>Kolaka</a:t>
            </a:r>
            <a:endParaRPr dirty="0" spc="-5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32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90266" y="234442"/>
            <a:ext cx="5647690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Static</a:t>
            </a:r>
            <a:r>
              <a:rPr dirty="0" spc="-5"/>
              <a:t> </a:t>
            </a:r>
            <a:r>
              <a:rPr dirty="0" spc="-10"/>
              <a:t>RAM</a:t>
            </a:r>
            <a:r>
              <a:rPr dirty="0" spc="-5"/>
              <a:t> Vs</a:t>
            </a:r>
            <a:r>
              <a:rPr dirty="0"/>
              <a:t> </a:t>
            </a:r>
            <a:r>
              <a:rPr dirty="0" spc="-5"/>
              <a:t>Dynamic</a:t>
            </a:r>
            <a:r>
              <a:rPr dirty="0" spc="10"/>
              <a:t> </a:t>
            </a:r>
            <a:r>
              <a:rPr dirty="0" spc="-10"/>
              <a:t>RAM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5388" y="1255521"/>
            <a:ext cx="7912100" cy="463867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53340">
              <a:lnSpc>
                <a:spcPct val="100000"/>
              </a:lnSpc>
              <a:spcBef>
                <a:spcPts val="100"/>
              </a:spcBef>
            </a:pP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Static</a:t>
            </a:r>
            <a:r>
              <a:rPr b="1" dirty="0" spc="-5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RAM</a:t>
            </a:r>
            <a:r>
              <a:rPr b="1" dirty="0" spc="-2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(SRAM)</a:t>
            </a:r>
            <a:endParaRPr sz="2400">
              <a:latin typeface="Verdana"/>
              <a:cs typeface="Verdana"/>
            </a:endParaRPr>
          </a:p>
          <a:p>
            <a:pPr indent="-343535" marL="396240">
              <a:lnSpc>
                <a:spcPct val="100000"/>
              </a:lnSpc>
              <a:buFont typeface="Verdana"/>
              <a:buChar char="-"/>
              <a:tabLst>
                <a:tab algn="l" pos="396240"/>
                <a:tab algn="l" pos="396875"/>
              </a:tabLst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Setiap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 sel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menyimpan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bit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dalam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rangkaian</a:t>
            </a:r>
            <a:endParaRPr sz="2400">
              <a:latin typeface="Verdana"/>
              <a:cs typeface="Verdana"/>
            </a:endParaRPr>
          </a:p>
          <a:p>
            <a:pPr marL="396240">
              <a:lnSpc>
                <a:spcPct val="100000"/>
              </a:lnSpc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dengan</a:t>
            </a:r>
            <a:r>
              <a:rPr dirty="0" i="1" spc="-3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enam</a:t>
            </a:r>
            <a:r>
              <a:rPr dirty="0" i="1" spc="-2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transistor</a:t>
            </a:r>
            <a:endParaRPr sz="2400">
              <a:latin typeface="Verdana"/>
              <a:cs typeface="Verdana"/>
            </a:endParaRPr>
          </a:p>
          <a:p>
            <a:pPr indent="-343535" marL="396240">
              <a:lnSpc>
                <a:spcPct val="100000"/>
              </a:lnSpc>
              <a:buFont typeface="Verdana"/>
              <a:buChar char="-"/>
              <a:tabLst>
                <a:tab algn="l" pos="396240"/>
                <a:tab algn="l" pos="396875"/>
              </a:tabLst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Datanya</a:t>
            </a:r>
            <a:r>
              <a:rPr dirty="0" i="1" spc="-2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akan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bertahan</a:t>
            </a:r>
            <a:r>
              <a:rPr dirty="0" i="1" spc="-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terus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selama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diberi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daya</a:t>
            </a:r>
            <a:endParaRPr sz="2400">
              <a:latin typeface="Verdana"/>
              <a:cs typeface="Verdana"/>
            </a:endParaRPr>
          </a:p>
          <a:p>
            <a:pPr indent="-343535" marL="396240">
              <a:lnSpc>
                <a:spcPct val="100000"/>
              </a:lnSpc>
              <a:buFont typeface="Verdana"/>
              <a:buChar char="-"/>
              <a:tabLst>
                <a:tab algn="l" pos="396240"/>
                <a:tab algn="l" pos="396875"/>
              </a:tabLst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Relatif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terhadap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gangguan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seperti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noise</a:t>
            </a:r>
            <a:endParaRPr sz="2400">
              <a:latin typeface="Verdana"/>
              <a:cs typeface="Verdana"/>
            </a:endParaRPr>
          </a:p>
          <a:p>
            <a:pPr indent="-343535" marL="396240">
              <a:lnSpc>
                <a:spcPct val="100000"/>
              </a:lnSpc>
              <a:buFont typeface="Verdana"/>
              <a:buChar char="-"/>
              <a:tabLst>
                <a:tab algn="l" pos="396240"/>
                <a:tab algn="l" pos="396875"/>
              </a:tabLst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Lebih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cepat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dan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mahal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dari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DRAM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760"/>
              </a:spcBef>
            </a:pP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Dynamic</a:t>
            </a:r>
            <a:r>
              <a:rPr b="1" dirty="0" spc="-4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RAM(DRAM)</a:t>
            </a:r>
            <a:endParaRPr sz="2400">
              <a:latin typeface="Verdana"/>
              <a:cs typeface="Verdana"/>
            </a:endParaRPr>
          </a:p>
          <a:p>
            <a:pPr indent="-342900" marL="355600" marR="399415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Setiap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 sel menyimpan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bit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dalam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kapasitor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dan </a:t>
            </a:r>
            <a:r>
              <a:rPr dirty="0" i="1" spc="-83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transistor</a:t>
            </a:r>
            <a:endParaRPr sz="2400">
              <a:latin typeface="Verdana"/>
              <a:cs typeface="Verdana"/>
            </a:endParaRPr>
          </a:p>
          <a:p>
            <a:pPr indent="-342900" marL="355600">
              <a:lnSpc>
                <a:spcPct val="100000"/>
              </a:lnSpc>
              <a:spcBef>
                <a:spcPts val="5"/>
              </a:spcBef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Datanya</a:t>
            </a:r>
            <a:r>
              <a:rPr dirty="0" i="1" spc="-2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harus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di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refresh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setiap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10-100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ms</a:t>
            </a:r>
            <a:endParaRPr sz="2400">
              <a:latin typeface="Verdana"/>
              <a:cs typeface="Verdana"/>
            </a:endParaRPr>
          </a:p>
          <a:p>
            <a:pPr indent="-342900" marL="355600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Sensitif</a:t>
            </a:r>
            <a:r>
              <a:rPr dirty="0" i="1" spc="-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terhadap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gangguan</a:t>
            </a:r>
            <a:endParaRPr sz="2400">
              <a:latin typeface="Verdana"/>
              <a:cs typeface="Verdana"/>
            </a:endParaRPr>
          </a:p>
          <a:p>
            <a:pPr indent="-342900" marL="355600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Lebih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lambat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dan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murah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 dibanding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SRAM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10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</a:t>
            </a:r>
            <a:r>
              <a:rPr dirty="0" err="1" lang="en-US" smtClean="0" spc="-5"/>
              <a:t>Kolaka</a:t>
            </a:r>
            <a:endParaRPr dirty="0" spc="-5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33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80285" y="234442"/>
            <a:ext cx="6258560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Organisasi</a:t>
            </a:r>
            <a:r>
              <a:rPr dirty="0" spc="25"/>
              <a:t> </a:t>
            </a:r>
            <a:r>
              <a:rPr dirty="0" spc="-10"/>
              <a:t>DRAM </a:t>
            </a:r>
            <a:r>
              <a:rPr dirty="0" spc="-5"/>
              <a:t>Konvensional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672150" y="2093976"/>
            <a:ext cx="5852160" cy="2847340"/>
            <a:chOff x="1672150" y="2093976"/>
            <a:chExt cx="5852160" cy="2847340"/>
          </a:xfrm>
        </p:grpSpPr>
        <p:pic>
          <p:nvPicPr>
            <p:cNvPr id="5" name="object 5"/>
            <p:cNvPicPr/>
            <p:nvPr/>
          </p:nvPicPr>
          <p:blipFill>
            <a:blip cstate="print" r:embed="rId2"/>
            <a:stretch>
              <a:fillRect/>
            </a:stretch>
          </p:blipFill>
          <p:spPr>
            <a:xfrm>
              <a:off x="1672150" y="2163223"/>
              <a:ext cx="3588697" cy="272372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cstate="print" r:embed="rId3"/>
            <a:stretch>
              <a:fillRect/>
            </a:stretch>
          </p:blipFill>
          <p:spPr>
            <a:xfrm>
              <a:off x="5076443" y="2093976"/>
              <a:ext cx="2447544" cy="2846832"/>
            </a:xfrm>
            <a:prstGeom prst="rect">
              <a:avLst/>
            </a:prstGeom>
          </p:spPr>
        </p:pic>
      </p:grpSp>
      <p:sp>
        <p:nvSpPr>
          <p:cNvPr id="10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1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12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</a:t>
            </a:r>
            <a:r>
              <a:rPr dirty="0" err="1" lang="en-US" smtClean="0" spc="-5"/>
              <a:t>Kolaka</a:t>
            </a:r>
            <a:endParaRPr dirty="0" spc="-5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1" y="0"/>
            <a:ext cx="8990965" cy="1219200"/>
            <a:chOff x="761" y="0"/>
            <a:chExt cx="8990965" cy="1219200"/>
          </a:xfrm>
        </p:grpSpPr>
        <p:sp>
          <p:nvSpPr>
            <p:cNvPr id="3" name="object 3"/>
            <p:cNvSpPr/>
            <p:nvPr/>
          </p:nvSpPr>
          <p:spPr>
            <a:xfrm>
              <a:off x="761" y="838961"/>
              <a:ext cx="8686165" cy="0"/>
            </a:xfrm>
            <a:custGeom>
              <a:avLst/>
              <a:gdLst/>
              <a:ahLst/>
              <a:cxnLst/>
              <a:rect b="b" l="l" r="r" t="t"/>
              <a:pathLst>
                <a:path h="0" w="8686165">
                  <a:moveTo>
                    <a:pt x="0" y="0"/>
                  </a:moveTo>
                  <a:lnTo>
                    <a:pt x="8686038" y="0"/>
                  </a:lnTo>
                </a:path>
              </a:pathLst>
            </a:custGeom>
            <a:ln w="19811">
              <a:solidFill>
                <a:srgbClr val="336600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33399" y="0"/>
              <a:ext cx="0" cy="1219200"/>
            </a:xfrm>
            <a:custGeom>
              <a:avLst/>
              <a:gdLst/>
              <a:ahLst/>
              <a:cxnLst/>
              <a:rect b="b" l="l" r="r" t="t"/>
              <a:pathLst>
                <a:path h="1219200" w="0">
                  <a:moveTo>
                    <a:pt x="0" y="0"/>
                  </a:moveTo>
                  <a:lnTo>
                    <a:pt x="0" y="1219200"/>
                  </a:lnTo>
                </a:path>
              </a:pathLst>
            </a:custGeom>
            <a:ln w="12192">
              <a:solidFill>
                <a:srgbClr val="666633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cstate="print" r:embed="rId2"/>
            <a:stretch>
              <a:fillRect/>
            </a:stretch>
          </p:blipFill>
          <p:spPr>
            <a:xfrm>
              <a:off x="609599" y="152400"/>
              <a:ext cx="609600" cy="6096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cstate="print" r:embed="rId3"/>
            <a:stretch>
              <a:fillRect/>
            </a:stretch>
          </p:blipFill>
          <p:spPr>
            <a:xfrm>
              <a:off x="108204" y="457200"/>
              <a:ext cx="304799" cy="30480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457199" y="457200"/>
              <a:ext cx="0" cy="762000"/>
            </a:xfrm>
            <a:custGeom>
              <a:avLst/>
              <a:gdLst/>
              <a:ahLst/>
              <a:cxnLst/>
              <a:rect b="b" l="l" r="r" t="t"/>
              <a:pathLst>
                <a:path h="762000" w="0">
                  <a:moveTo>
                    <a:pt x="0" y="0"/>
                  </a:moveTo>
                  <a:lnTo>
                    <a:pt x="0" y="762000"/>
                  </a:lnTo>
                </a:path>
              </a:pathLst>
            </a:custGeom>
            <a:ln w="12192">
              <a:solidFill>
                <a:srgbClr val="666633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cstate="print" r:embed="rId4"/>
            <a:stretch>
              <a:fillRect/>
            </a:stretch>
          </p:blipFill>
          <p:spPr>
            <a:xfrm>
              <a:off x="609599" y="914400"/>
              <a:ext cx="304800" cy="30480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8686800" y="685800"/>
              <a:ext cx="304800" cy="304800"/>
            </a:xfrm>
            <a:prstGeom prst="rect">
              <a:avLst/>
            </a:prstGeom>
          </p:spPr>
        </p:pic>
      </p:grpSp>
      <p:grpSp>
        <p:nvGrpSpPr>
          <p:cNvPr id="10" name="object 10"/>
          <p:cNvGrpSpPr/>
          <p:nvPr/>
        </p:nvGrpSpPr>
        <p:grpSpPr>
          <a:xfrm>
            <a:off x="761" y="2070696"/>
            <a:ext cx="9144000" cy="4785995"/>
            <a:chOff x="761" y="2070696"/>
            <a:chExt cx="9144000" cy="4785995"/>
          </a:xfrm>
        </p:grpSpPr>
        <p:sp>
          <p:nvSpPr>
            <p:cNvPr id="11" name="object 11"/>
            <p:cNvSpPr/>
            <p:nvPr/>
          </p:nvSpPr>
          <p:spPr>
            <a:xfrm>
              <a:off x="761" y="6630161"/>
              <a:ext cx="9144000" cy="0"/>
            </a:xfrm>
            <a:custGeom>
              <a:avLst/>
              <a:gdLst/>
              <a:ahLst/>
              <a:cxnLst/>
              <a:rect b="b" l="l" r="r" t="t"/>
              <a:pathLst>
                <a:path h="0" w="9144000">
                  <a:moveTo>
                    <a:pt x="9144000" y="0"/>
                  </a:moveTo>
                  <a:lnTo>
                    <a:pt x="0" y="0"/>
                  </a:lnTo>
                </a:path>
              </a:pathLst>
            </a:custGeom>
            <a:ln w="19812">
              <a:solidFill>
                <a:srgbClr val="336600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686799" y="6248400"/>
              <a:ext cx="0" cy="457200"/>
            </a:xfrm>
            <a:custGeom>
              <a:avLst/>
              <a:gdLst/>
              <a:ahLst/>
              <a:cxnLst/>
              <a:rect b="b" l="l" r="r" t="t"/>
              <a:pathLst>
                <a:path h="457200" w="0">
                  <a:moveTo>
                    <a:pt x="0" y="457200"/>
                  </a:moveTo>
                  <a:lnTo>
                    <a:pt x="0" y="0"/>
                  </a:lnTo>
                </a:path>
              </a:pathLst>
            </a:custGeom>
            <a:ln w="12192">
              <a:solidFill>
                <a:srgbClr val="666633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cstate="print" r:embed="rId6"/>
            <a:stretch>
              <a:fillRect/>
            </a:stretch>
          </p:blipFill>
          <p:spPr>
            <a:xfrm>
              <a:off x="8779763" y="6248400"/>
              <a:ext cx="304800" cy="304800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8723375" y="6094476"/>
              <a:ext cx="0" cy="762000"/>
            </a:xfrm>
            <a:custGeom>
              <a:avLst/>
              <a:gdLst/>
              <a:ahLst/>
              <a:cxnLst/>
              <a:rect b="b" l="l" r="r" t="t"/>
              <a:pathLst>
                <a:path h="762000" w="0">
                  <a:moveTo>
                    <a:pt x="0" y="761999"/>
                  </a:moveTo>
                  <a:lnTo>
                    <a:pt x="0" y="0"/>
                  </a:lnTo>
                </a:path>
              </a:pathLst>
            </a:custGeom>
            <a:ln w="12192">
              <a:solidFill>
                <a:srgbClr val="666633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cstate="print" r:embed="rId7"/>
            <a:stretch>
              <a:fillRect/>
            </a:stretch>
          </p:blipFill>
          <p:spPr>
            <a:xfrm>
              <a:off x="8458199" y="6400800"/>
              <a:ext cx="153924" cy="153924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cstate="print" r:embed="rId8"/>
            <a:stretch>
              <a:fillRect/>
            </a:stretch>
          </p:blipFill>
          <p:spPr>
            <a:xfrm>
              <a:off x="292254" y="2070696"/>
              <a:ext cx="7909065" cy="408476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cstate="print" r:embed="rId9"/>
            <a:stretch>
              <a:fillRect/>
            </a:stretch>
          </p:blipFill>
          <p:spPr>
            <a:xfrm>
              <a:off x="8374380" y="5340096"/>
              <a:ext cx="577596" cy="763524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cstate="print" r:embed="rId10"/>
            <a:stretch>
              <a:fillRect/>
            </a:stretch>
          </p:blipFill>
          <p:spPr>
            <a:xfrm>
              <a:off x="7757159" y="5564123"/>
              <a:ext cx="541020" cy="70866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cstate="print" r:embed="rId11"/>
            <a:stretch>
              <a:fillRect/>
            </a:stretch>
          </p:blipFill>
          <p:spPr>
            <a:xfrm>
              <a:off x="7114032" y="5838444"/>
              <a:ext cx="566927" cy="710184"/>
            </a:xfrm>
            <a:prstGeom prst="rect">
              <a:avLst/>
            </a:prstGeom>
          </p:spPr>
        </p:pic>
      </p:grpSp>
      <p:sp>
        <p:nvSpPr>
          <p:cNvPr id="20" name="object 20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34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idx="6" sz="half" type="dt"/>
          </p:nvPr>
        </p:nvSpPr>
        <p:spPr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xfrm>
            <a:off x="5775452" y="234442"/>
            <a:ext cx="2765425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Dynamic</a:t>
            </a:r>
            <a:r>
              <a:rPr dirty="0" spc="-45"/>
              <a:t> </a:t>
            </a:r>
            <a:r>
              <a:rPr dirty="0" spc="-10"/>
              <a:t>RAM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586536" y="1156461"/>
            <a:ext cx="7771765" cy="75755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indent="-342900" marL="355600" marR="5080">
              <a:lnSpc>
                <a:spcPct val="100000"/>
              </a:lnSpc>
              <a:spcBef>
                <a:spcPts val="100"/>
              </a:spcBef>
              <a:tabLst>
                <a:tab algn="l" pos="354965"/>
              </a:tabLst>
            </a:pPr>
            <a:r>
              <a:rPr dirty="0" sz="2400">
                <a:solidFill>
                  <a:srgbClr val="16165D"/>
                </a:solidFill>
                <a:latin typeface="Verdana"/>
                <a:cs typeface="Verdana"/>
              </a:rPr>
              <a:t>-	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Total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d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x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w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bit,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disimpan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dalam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d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buah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supersel </a:t>
            </a:r>
            <a:r>
              <a:rPr dirty="0" i="1" spc="-83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berukuran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w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bit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cstate="print" r:embed="rId2"/>
          <a:stretch>
            <a:fillRect/>
          </a:stretch>
        </p:blipFill>
        <p:spPr>
          <a:xfrm>
            <a:off x="1115568" y="1917192"/>
            <a:ext cx="6048756" cy="439216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35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idx="6" sz="half" type="dt"/>
          </p:nvPr>
        </p:nvSpPr>
        <p:spPr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823085" y="234442"/>
            <a:ext cx="6715759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Membaca</a:t>
            </a:r>
            <a:r>
              <a:rPr dirty="0" spc="15"/>
              <a:t> </a:t>
            </a:r>
            <a:r>
              <a:rPr dirty="0" spc="-10"/>
              <a:t>DRAM</a:t>
            </a:r>
            <a:r>
              <a:rPr dirty="0" spc="5"/>
              <a:t> </a:t>
            </a:r>
            <a:r>
              <a:rPr dirty="0" spc="-5"/>
              <a:t>– Supercell</a:t>
            </a:r>
            <a:r>
              <a:rPr dirty="0" spc="15"/>
              <a:t> </a:t>
            </a:r>
            <a:r>
              <a:rPr dirty="0" spc="-10"/>
              <a:t>(2,1)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46277" y="1106805"/>
            <a:ext cx="8297545" cy="63563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indent="-342900" marL="355600">
              <a:lnSpc>
                <a:spcPct val="100000"/>
              </a:lnSpc>
              <a:spcBef>
                <a:spcPts val="105"/>
              </a:spcBef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Langkah</a:t>
            </a:r>
            <a:r>
              <a:rPr dirty="0" i="1" spc="-5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1(a) :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 Row</a:t>
            </a:r>
            <a:r>
              <a:rPr dirty="0" i="1" spc="-2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access</a:t>
            </a:r>
            <a:r>
              <a:rPr dirty="0" i="1" spc="-3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strobe</a:t>
            </a:r>
            <a:r>
              <a:rPr dirty="0" i="1" spc="-2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(RAS)</a:t>
            </a:r>
            <a:r>
              <a:rPr dirty="0" i="1" spc="-2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memilih</a:t>
            </a:r>
            <a:r>
              <a:rPr dirty="0" i="1" spc="-3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baris</a:t>
            </a:r>
            <a:r>
              <a:rPr dirty="0" i="1" spc="-2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ke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2</a:t>
            </a:r>
            <a:endParaRPr sz="2000">
              <a:latin typeface="Verdana"/>
              <a:cs typeface="Verdana"/>
            </a:endParaRPr>
          </a:p>
          <a:p>
            <a:pPr indent="-342900" marL="355600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Langkah</a:t>
            </a:r>
            <a:r>
              <a:rPr dirty="0" i="1" spc="-4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1(b)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:</a:t>
            </a:r>
            <a:r>
              <a:rPr dirty="0" i="1" spc="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Baris</a:t>
            </a:r>
            <a:r>
              <a:rPr dirty="0" i="1" spc="-1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2</a:t>
            </a:r>
            <a:r>
              <a:rPr dirty="0" i="1" spc="-1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disalin</a:t>
            </a:r>
            <a:r>
              <a:rPr dirty="0" i="1" spc="-1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dari</a:t>
            </a:r>
            <a:r>
              <a:rPr dirty="0" i="1" spc="-1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DRAM</a:t>
            </a:r>
            <a:r>
              <a:rPr dirty="0" i="1" spc="-2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array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ke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buffer</a:t>
            </a:r>
            <a:r>
              <a:rPr dirty="0" i="1" spc="-4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baris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cstate="print" r:embed="rId2"/>
          <a:stretch>
            <a:fillRect/>
          </a:stretch>
        </p:blipFill>
        <p:spPr>
          <a:xfrm>
            <a:off x="10667" y="2130551"/>
            <a:ext cx="7225283" cy="417880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36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idx="5" sz="quarter" type="ftr"/>
          </p:nvPr>
        </p:nvSpPr>
        <p:spPr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dirty="0" spc="-20"/>
              <a:t> </a:t>
            </a:r>
            <a:r>
              <a:rPr dirty="0" spc="-5"/>
              <a:t>Teknik</a:t>
            </a:r>
            <a:r>
              <a:rPr dirty="0"/>
              <a:t> </a:t>
            </a:r>
            <a:r>
              <a:rPr dirty="0" spc="-5"/>
              <a:t>Informatika</a:t>
            </a:r>
            <a:r>
              <a:rPr dirty="0"/>
              <a:t> -</a:t>
            </a:r>
            <a:r>
              <a:rPr dirty="0" spc="-20"/>
              <a:t> </a:t>
            </a:r>
            <a:r>
              <a:rPr dirty="0" spc="-5"/>
              <a:t>UNIKOM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idx="6" sz="half" type="dt"/>
          </p:nvPr>
        </p:nvSpPr>
        <p:spPr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10920" y="1084326"/>
            <a:ext cx="8170545" cy="941069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indent="-342900" marL="355600">
              <a:lnSpc>
                <a:spcPct val="100000"/>
              </a:lnSpc>
              <a:spcBef>
                <a:spcPts val="105"/>
              </a:spcBef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Langkah</a:t>
            </a:r>
            <a:r>
              <a:rPr dirty="0" i="1" spc="-5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2(a)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: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column</a:t>
            </a:r>
            <a:r>
              <a:rPr dirty="0" i="1" spc="-4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access</a:t>
            </a:r>
            <a:r>
              <a:rPr dirty="0" i="1" spc="-4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strobe</a:t>
            </a:r>
            <a:r>
              <a:rPr dirty="0" i="1" spc="-2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(CAS)</a:t>
            </a:r>
            <a:r>
              <a:rPr dirty="0" i="1" spc="-2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memilih</a:t>
            </a:r>
            <a:r>
              <a:rPr dirty="0" i="1" spc="-3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kolom</a:t>
            </a:r>
            <a:r>
              <a:rPr dirty="0" i="1" spc="-1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1</a:t>
            </a:r>
            <a:endParaRPr sz="2000">
              <a:latin typeface="Verdana"/>
              <a:cs typeface="Verdana"/>
            </a:endParaRPr>
          </a:p>
          <a:p>
            <a:pPr indent="-342900" marL="355600" marR="149860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Langkah 2(b) :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Supercell (2,1) disalin dari buffer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ke saluran </a:t>
            </a:r>
            <a:r>
              <a:rPr dirty="0" i="1" spc="-69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r>
              <a:rPr dirty="0" i="1" spc="-2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dan</a:t>
            </a:r>
            <a:r>
              <a:rPr dirty="0" i="1" spc="-1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dikirim</a:t>
            </a:r>
            <a:r>
              <a:rPr dirty="0" i="1" spc="-1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ke</a:t>
            </a:r>
            <a:r>
              <a:rPr dirty="0" i="1" spc="-1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823085" y="234442"/>
            <a:ext cx="6715759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Membaca</a:t>
            </a:r>
            <a:r>
              <a:rPr dirty="0" spc="15"/>
              <a:t> </a:t>
            </a:r>
            <a:r>
              <a:rPr dirty="0" spc="-10"/>
              <a:t>DRAM</a:t>
            </a:r>
            <a:r>
              <a:rPr dirty="0" spc="5"/>
              <a:t> </a:t>
            </a:r>
            <a:r>
              <a:rPr dirty="0" spc="-5"/>
              <a:t>– Supercell</a:t>
            </a:r>
            <a:r>
              <a:rPr dirty="0" spc="15"/>
              <a:t> </a:t>
            </a:r>
            <a:r>
              <a:rPr dirty="0" spc="-10"/>
              <a:t>(2,1)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cstate="print" r:embed="rId2"/>
          <a:stretch>
            <a:fillRect/>
          </a:stretch>
        </p:blipFill>
        <p:spPr>
          <a:xfrm>
            <a:off x="755904" y="2205227"/>
            <a:ext cx="7991856" cy="3168396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37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idx="6" sz="half" type="dt"/>
          </p:nvPr>
        </p:nvSpPr>
        <p:spPr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10920" y="1084326"/>
            <a:ext cx="7473315" cy="941069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indent="-342900" marL="355600" marR="5080">
              <a:lnSpc>
                <a:spcPct val="100000"/>
              </a:lnSpc>
              <a:spcBef>
                <a:spcPts val="105"/>
              </a:spcBef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Bus</a:t>
            </a:r>
            <a:r>
              <a:rPr dirty="0" i="1" spc="-1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adalah</a:t>
            </a:r>
            <a:r>
              <a:rPr dirty="0" i="1" spc="-2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kumpulan</a:t>
            </a:r>
            <a:r>
              <a:rPr dirty="0" i="1" spc="-3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saluran</a:t>
            </a:r>
            <a:r>
              <a:rPr dirty="0" i="1" spc="-4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paralel</a:t>
            </a:r>
            <a:r>
              <a:rPr dirty="0" i="1" spc="-1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dirty="0" i="1" spc="-2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mengalirkan </a:t>
            </a:r>
            <a:r>
              <a:rPr dirty="0" i="1" spc="-68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sinyal</a:t>
            </a:r>
            <a:r>
              <a:rPr dirty="0" i="1" spc="-2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alamat,</a:t>
            </a:r>
            <a:r>
              <a:rPr dirty="0" i="1" spc="-3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r>
              <a:rPr dirty="0" i="1" spc="-1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dan</a:t>
            </a:r>
            <a:r>
              <a:rPr dirty="0" i="1" spc="-1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kontrol</a:t>
            </a:r>
            <a:endParaRPr sz="2000">
              <a:latin typeface="Verdana"/>
              <a:cs typeface="Verdana"/>
            </a:endParaRPr>
          </a:p>
          <a:p>
            <a:pPr indent="-342900" marL="355600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Umumnya</a:t>
            </a:r>
            <a:r>
              <a:rPr dirty="0" i="1" spc="-3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digunakan</a:t>
            </a:r>
            <a:r>
              <a:rPr dirty="0" i="1" spc="-4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bersama</a:t>
            </a:r>
            <a:r>
              <a:rPr dirty="0" i="1" spc="-2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oleh</a:t>
            </a:r>
            <a:r>
              <a:rPr dirty="0" i="1" spc="-1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beberapa</a:t>
            </a:r>
            <a:r>
              <a:rPr dirty="0" i="1" spc="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device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144773" y="234442"/>
            <a:ext cx="5396230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Struktur</a:t>
            </a:r>
            <a:r>
              <a:rPr dirty="0"/>
              <a:t> </a:t>
            </a:r>
            <a:r>
              <a:rPr dirty="0" spc="-5"/>
              <a:t>Bus</a:t>
            </a:r>
            <a:r>
              <a:rPr dirty="0" spc="20"/>
              <a:t> </a:t>
            </a:r>
            <a:r>
              <a:rPr dirty="0" spc="-5"/>
              <a:t>CPU</a:t>
            </a:r>
            <a:r>
              <a:rPr dirty="0" spc="15"/>
              <a:t> </a:t>
            </a:r>
            <a:r>
              <a:rPr dirty="0" spc="-5"/>
              <a:t>-</a:t>
            </a:r>
            <a:r>
              <a:rPr dirty="0" spc="5"/>
              <a:t> </a:t>
            </a:r>
            <a:r>
              <a:rPr dirty="0" spc="-5"/>
              <a:t>Memori</a:t>
            </a:r>
          </a:p>
        </p:txBody>
      </p:sp>
      <p:sp>
        <p:nvSpPr>
          <p:cNvPr id="11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2" name="object 19"/>
          <p:cNvSpPr txBox="1">
            <a:spLocks/>
          </p:cNvSpPr>
          <p:nvPr/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algn="l" defTabSz="914400" eaLnBrk="1" hangingPunct="1" indent="0" latinLnBrk="0" lvl="0" marL="12700" marR="0" rtl="0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b="0" baseline="0" cap="none" i="0" kern="1200" kumimoji="0" lang="en-US" noProof="0" normalizeH="0" smtClean="0" spc="-20" strike="noStrike" sz="900" u="none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2013</a:t>
            </a:r>
            <a:endParaRPr b="0" baseline="0" cap="none" dirty="0" i="0" kern="1200" kumimoji="0" lang="en-US" noProof="0" normalizeH="0" spc="-20" strike="noStrike" sz="900" u="none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/>
              <a:ea typeface="+mn-ea"/>
              <a:cs typeface="Verdana"/>
            </a:endParaRPr>
          </a:p>
        </p:txBody>
      </p:sp>
      <p:sp>
        <p:nvSpPr>
          <p:cNvPr id="13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</a:t>
            </a:r>
            <a:r>
              <a:rPr dirty="0" err="1" lang="en-US" smtClean="0" spc="-5"/>
              <a:t>Kolaka</a:t>
            </a:r>
            <a:endParaRPr dirty="0" spc="-5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38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066791" y="234442"/>
            <a:ext cx="3473450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Contoh</a:t>
            </a:r>
            <a:r>
              <a:rPr dirty="0" spc="-25"/>
              <a:t> </a:t>
            </a:r>
            <a:r>
              <a:rPr dirty="0" spc="-10"/>
              <a:t>Assembly</a:t>
            </a:r>
          </a:p>
        </p:txBody>
      </p:sp>
      <p:pic>
        <p:nvPicPr>
          <p:cNvPr id="4" name="object 4"/>
          <p:cNvPicPr/>
          <p:nvPr/>
        </p:nvPicPr>
        <p:blipFill>
          <a:blip cstate="print" r:embed="rId2"/>
          <a:stretch>
            <a:fillRect/>
          </a:stretch>
        </p:blipFill>
        <p:spPr>
          <a:xfrm>
            <a:off x="251459" y="1170432"/>
            <a:ext cx="8569452" cy="4104132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idx="6" sz="half" type="dt"/>
          </p:nvPr>
        </p:nvSpPr>
        <p:spPr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39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0920" y="1167130"/>
            <a:ext cx="5930900" cy="33083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algn="l" pos="354965"/>
              </a:tabLst>
            </a:pPr>
            <a:r>
              <a:rPr dirty="0" sz="2000">
                <a:solidFill>
                  <a:srgbClr val="16165D"/>
                </a:solidFill>
                <a:latin typeface="Verdana"/>
                <a:cs typeface="Verdana"/>
              </a:rPr>
              <a:t>-	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r>
              <a:rPr dirty="0" i="1" spc="-3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meletakan</a:t>
            </a:r>
            <a:r>
              <a:rPr dirty="0" i="1" spc="-3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alamat</a:t>
            </a:r>
            <a:r>
              <a:rPr dirty="0" i="1" spc="-1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A</a:t>
            </a:r>
            <a:r>
              <a:rPr dirty="0" i="1" spc="-2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pada</a:t>
            </a:r>
            <a:r>
              <a:rPr dirty="0" i="1" spc="-1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memory</a:t>
            </a:r>
            <a:r>
              <a:rPr dirty="0" i="1" spc="-2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bus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2201545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Proses Membaca</a:t>
            </a:r>
            <a:r>
              <a:rPr dirty="0" spc="10"/>
              <a:t> </a:t>
            </a:r>
            <a:r>
              <a:rPr dirty="0" spc="-5"/>
              <a:t>Memori</a:t>
            </a:r>
            <a:r>
              <a:rPr dirty="0"/>
              <a:t> </a:t>
            </a:r>
            <a:r>
              <a:rPr dirty="0" spc="-5"/>
              <a:t>(1)</a:t>
            </a:r>
          </a:p>
        </p:txBody>
      </p:sp>
      <p:pic>
        <p:nvPicPr>
          <p:cNvPr id="5" name="object 5"/>
          <p:cNvPicPr/>
          <p:nvPr/>
        </p:nvPicPr>
        <p:blipFill>
          <a:blip cstate="print" r:embed="rId2"/>
          <a:stretch>
            <a:fillRect/>
          </a:stretch>
        </p:blipFill>
        <p:spPr>
          <a:xfrm>
            <a:off x="574759" y="2484879"/>
            <a:ext cx="7804868" cy="2568601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idx="6" sz="half" type="dt"/>
          </p:nvPr>
        </p:nvSpPr>
        <p:spPr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z="1400">
                <a:solidFill>
                  <a:srgbClr val="336600"/>
                </a:solidFill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32452" y="234442"/>
            <a:ext cx="3906520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Operasi</a:t>
            </a:r>
            <a:r>
              <a:rPr dirty="0" spc="5"/>
              <a:t> </a:t>
            </a:r>
            <a:r>
              <a:rPr dirty="0" spc="-5"/>
              <a:t>Sel</a:t>
            </a:r>
            <a:r>
              <a:rPr dirty="0" spc="-20"/>
              <a:t> </a:t>
            </a:r>
            <a:r>
              <a:rPr dirty="0" spc="-5"/>
              <a:t>Memori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77976" y="1576196"/>
            <a:ext cx="7967980" cy="313118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Sel</a:t>
            </a:r>
            <a:r>
              <a:rPr b="1" dirty="0" spc="-4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Memori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Merupakan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elemen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dasar</a:t>
            </a:r>
            <a:r>
              <a:rPr dirty="0" i="1" spc="-2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dari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sebuah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5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Sifat</a:t>
            </a:r>
            <a:r>
              <a:rPr b="1" dirty="0" spc="-2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dari</a:t>
            </a:r>
            <a:r>
              <a:rPr b="1" dirty="0" spc="-2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z="2400">
                <a:solidFill>
                  <a:srgbClr val="181866"/>
                </a:solidFill>
                <a:latin typeface="Verdana"/>
                <a:cs typeface="Verdana"/>
              </a:rPr>
              <a:t>sel</a:t>
            </a:r>
            <a:r>
              <a:rPr b="1" dirty="0" spc="-2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Memori</a:t>
            </a:r>
            <a:endParaRPr sz="2400">
              <a:latin typeface="Verdana"/>
              <a:cs typeface="Verdana"/>
            </a:endParaRPr>
          </a:p>
          <a:p>
            <a:pPr indent="-342900" marL="355600" marR="5080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Memiliki</a:t>
            </a:r>
            <a:r>
              <a:rPr dirty="0" i="1" spc="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dua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keadaan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stabil,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yand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digunakan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untuk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merepresentasikan</a:t>
            </a:r>
            <a:r>
              <a:rPr dirty="0" i="1" spc="2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bilangan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biner</a:t>
            </a:r>
            <a:r>
              <a:rPr dirty="0" i="1" spc="-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1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atau 0</a:t>
            </a:r>
            <a:endParaRPr sz="2400">
              <a:latin typeface="Verdana"/>
              <a:cs typeface="Verdana"/>
            </a:endParaRPr>
          </a:p>
          <a:p>
            <a:pPr indent="-342900" marL="355600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Mempunyai</a:t>
            </a:r>
            <a:r>
              <a:rPr dirty="0" i="1" spc="-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kemampuan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untuk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ditulisi</a:t>
            </a:r>
            <a:endParaRPr sz="2400">
              <a:latin typeface="Verdana"/>
              <a:cs typeface="Verdana"/>
            </a:endParaRPr>
          </a:p>
          <a:p>
            <a:pPr indent="-342900" marL="355600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Mempunyai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 kemampuan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untuk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dibaca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10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Kolaka</a:t>
            </a:r>
            <a:endParaRPr dirty="0" spc="-5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40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0920" y="1167130"/>
            <a:ext cx="8281670" cy="636270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algn="l" pos="354965"/>
              </a:tabLst>
            </a:pPr>
            <a:r>
              <a:rPr dirty="0" sz="2000">
                <a:solidFill>
                  <a:srgbClr val="16165D"/>
                </a:solidFill>
                <a:latin typeface="Verdana"/>
                <a:cs typeface="Verdana"/>
              </a:rPr>
              <a:t>-	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Main</a:t>
            </a:r>
            <a:r>
              <a:rPr dirty="0" i="1" spc="-1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memory</a:t>
            </a:r>
            <a:r>
              <a:rPr dirty="0" i="1" spc="-1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membaca</a:t>
            </a:r>
            <a:r>
              <a:rPr dirty="0" i="1" spc="-2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A</a:t>
            </a:r>
            <a:r>
              <a:rPr dirty="0" i="1" spc="-1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dari memory</a:t>
            </a:r>
            <a:r>
              <a:rPr dirty="0" i="1" spc="-1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bus,</a:t>
            </a:r>
            <a:r>
              <a:rPr dirty="0" i="1" spc="-1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mengambil</a:t>
            </a:r>
            <a:r>
              <a:rPr dirty="0" i="1" spc="-3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word</a:t>
            </a:r>
            <a:endParaRPr sz="200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</a:pP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x</a:t>
            </a:r>
            <a:r>
              <a:rPr dirty="0" i="1" spc="-1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dan meletakannya</a:t>
            </a:r>
            <a:r>
              <a:rPr dirty="0" i="1" spc="-4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pada</a:t>
            </a:r>
            <a:r>
              <a:rPr dirty="0" i="1" spc="-1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bus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2201545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Proses Membaca</a:t>
            </a:r>
            <a:r>
              <a:rPr dirty="0" spc="10"/>
              <a:t> </a:t>
            </a:r>
            <a:r>
              <a:rPr dirty="0" spc="-5"/>
              <a:t>Memori</a:t>
            </a:r>
            <a:r>
              <a:rPr dirty="0"/>
              <a:t> </a:t>
            </a:r>
            <a:r>
              <a:rPr dirty="0" spc="-5"/>
              <a:t>(2)</a:t>
            </a:r>
          </a:p>
        </p:txBody>
      </p:sp>
      <p:pic>
        <p:nvPicPr>
          <p:cNvPr id="5" name="object 5"/>
          <p:cNvPicPr/>
          <p:nvPr/>
        </p:nvPicPr>
        <p:blipFill>
          <a:blip cstate="print" r:embed="rId2"/>
          <a:stretch>
            <a:fillRect/>
          </a:stretch>
        </p:blipFill>
        <p:spPr>
          <a:xfrm>
            <a:off x="725966" y="2484101"/>
            <a:ext cx="7796137" cy="2507439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idx="6" sz="half" type="dt"/>
          </p:nvPr>
        </p:nvSpPr>
        <p:spPr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41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0920" y="1167130"/>
            <a:ext cx="8020050" cy="636270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algn="l" pos="354965"/>
              </a:tabLst>
            </a:pPr>
            <a:r>
              <a:rPr dirty="0" sz="2000">
                <a:solidFill>
                  <a:srgbClr val="16165D"/>
                </a:solidFill>
                <a:latin typeface="Verdana"/>
                <a:cs typeface="Verdana"/>
              </a:rPr>
              <a:t>-	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r>
              <a:rPr dirty="0" i="1" spc="-2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membaca</a:t>
            </a:r>
            <a:r>
              <a:rPr dirty="0" i="1" spc="-2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word</a:t>
            </a:r>
            <a:r>
              <a:rPr dirty="0" i="1" spc="-1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x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dari bus</a:t>
            </a:r>
            <a:r>
              <a:rPr dirty="0" i="1" spc="-1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dan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menyalinnya</a:t>
            </a:r>
            <a:r>
              <a:rPr dirty="0" i="1" spc="-3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ke</a:t>
            </a:r>
            <a:r>
              <a:rPr dirty="0" i="1" spc="-1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register</a:t>
            </a:r>
            <a:endParaRPr sz="200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</a:pP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%eax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2201545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Proses Membaca</a:t>
            </a:r>
            <a:r>
              <a:rPr dirty="0" spc="10"/>
              <a:t> </a:t>
            </a:r>
            <a:r>
              <a:rPr dirty="0" spc="-5"/>
              <a:t>Memori</a:t>
            </a:r>
            <a:r>
              <a:rPr dirty="0"/>
              <a:t> </a:t>
            </a:r>
            <a:r>
              <a:rPr dirty="0" spc="-5"/>
              <a:t>(3)</a:t>
            </a:r>
          </a:p>
        </p:txBody>
      </p:sp>
      <p:pic>
        <p:nvPicPr>
          <p:cNvPr id="5" name="object 5"/>
          <p:cNvPicPr/>
          <p:nvPr/>
        </p:nvPicPr>
        <p:blipFill>
          <a:blip cstate="print" r:embed="rId2"/>
          <a:stretch>
            <a:fillRect/>
          </a:stretch>
        </p:blipFill>
        <p:spPr>
          <a:xfrm>
            <a:off x="796758" y="2449471"/>
            <a:ext cx="7476393" cy="2454558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idx="6" sz="half" type="dt"/>
          </p:nvPr>
        </p:nvSpPr>
        <p:spPr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42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0920" y="1167130"/>
            <a:ext cx="6927850" cy="636270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algn="l" pos="354965"/>
              </a:tabLst>
            </a:pPr>
            <a:r>
              <a:rPr dirty="0" sz="2000">
                <a:solidFill>
                  <a:srgbClr val="16165D"/>
                </a:solidFill>
                <a:latin typeface="Verdana"/>
                <a:cs typeface="Verdana"/>
              </a:rPr>
              <a:t>-	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r>
              <a:rPr dirty="0" i="1" spc="-2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meletakan</a:t>
            </a:r>
            <a:r>
              <a:rPr dirty="0" i="1" spc="-3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alamat</a:t>
            </a:r>
            <a:r>
              <a:rPr dirty="0" i="1" spc="-1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A</a:t>
            </a:r>
            <a:r>
              <a:rPr dirty="0" i="1" spc="-2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pada</a:t>
            </a:r>
            <a:r>
              <a:rPr dirty="0" i="1" spc="-1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bus.</a:t>
            </a:r>
            <a:r>
              <a:rPr dirty="0" i="1" spc="-1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Main</a:t>
            </a:r>
            <a:r>
              <a:rPr dirty="0" i="1" spc="-1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memory</a:t>
            </a:r>
            <a:endParaRPr sz="200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</a:pP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membacanya</a:t>
            </a:r>
            <a:r>
              <a:rPr dirty="0" i="1" spc="-4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dan</a:t>
            </a:r>
            <a:r>
              <a:rPr dirty="0" i="1" spc="-1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menunggu</a:t>
            </a:r>
            <a:r>
              <a:rPr dirty="0" i="1" spc="-5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munculnya</a:t>
            </a:r>
            <a:r>
              <a:rPr dirty="0" i="1" spc="-4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word</a:t>
            </a:r>
            <a:r>
              <a:rPr dirty="0" i="1" spc="-3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951355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Proses</a:t>
            </a:r>
            <a:r>
              <a:rPr dirty="0" spc="10"/>
              <a:t> </a:t>
            </a:r>
            <a:r>
              <a:rPr dirty="0" spc="-5"/>
              <a:t>Menulis</a:t>
            </a:r>
            <a:r>
              <a:rPr dirty="0" spc="35"/>
              <a:t> </a:t>
            </a:r>
            <a:r>
              <a:rPr dirty="0" spc="-5"/>
              <a:t>ke</a:t>
            </a:r>
            <a:r>
              <a:rPr dirty="0" spc="10"/>
              <a:t> </a:t>
            </a:r>
            <a:r>
              <a:rPr dirty="0" spc="-5"/>
              <a:t>Memori</a:t>
            </a:r>
            <a:r>
              <a:rPr dirty="0" spc="-30"/>
              <a:t> </a:t>
            </a:r>
            <a:r>
              <a:rPr dirty="0" spc="-5"/>
              <a:t>(1)</a:t>
            </a:r>
          </a:p>
        </p:txBody>
      </p:sp>
      <p:pic>
        <p:nvPicPr>
          <p:cNvPr id="5" name="object 5"/>
          <p:cNvPicPr/>
          <p:nvPr/>
        </p:nvPicPr>
        <p:blipFill>
          <a:blip cstate="print" r:embed="rId2"/>
          <a:stretch>
            <a:fillRect/>
          </a:stretch>
        </p:blipFill>
        <p:spPr>
          <a:xfrm>
            <a:off x="604469" y="2442512"/>
            <a:ext cx="7640966" cy="2441337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idx="6" sz="half" type="dt"/>
          </p:nvPr>
        </p:nvSpPr>
        <p:spPr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43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0920" y="1167130"/>
            <a:ext cx="5166360" cy="33083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algn="l" pos="354965"/>
              </a:tabLst>
            </a:pPr>
            <a:r>
              <a:rPr dirty="0" sz="2000">
                <a:solidFill>
                  <a:srgbClr val="16165D"/>
                </a:solidFill>
                <a:latin typeface="Verdana"/>
                <a:cs typeface="Verdana"/>
              </a:rPr>
              <a:t>-	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r>
              <a:rPr dirty="0" i="1" spc="-3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meletakan</a:t>
            </a:r>
            <a:r>
              <a:rPr dirty="0" i="1" spc="-3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word</a:t>
            </a:r>
            <a:r>
              <a:rPr dirty="0" i="1" spc="-1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r>
              <a:rPr dirty="0" i="1" spc="-2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y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pada</a:t>
            </a:r>
            <a:r>
              <a:rPr dirty="0" i="1" spc="-1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bus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951355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Proses</a:t>
            </a:r>
            <a:r>
              <a:rPr dirty="0" spc="10"/>
              <a:t> </a:t>
            </a:r>
            <a:r>
              <a:rPr dirty="0" spc="-5"/>
              <a:t>Menulis</a:t>
            </a:r>
            <a:r>
              <a:rPr dirty="0" spc="35"/>
              <a:t> </a:t>
            </a:r>
            <a:r>
              <a:rPr dirty="0" spc="-5"/>
              <a:t>ke</a:t>
            </a:r>
            <a:r>
              <a:rPr dirty="0" spc="10"/>
              <a:t> </a:t>
            </a:r>
            <a:r>
              <a:rPr dirty="0" spc="-5"/>
              <a:t>Memori</a:t>
            </a:r>
            <a:r>
              <a:rPr dirty="0" spc="-30"/>
              <a:t> </a:t>
            </a:r>
            <a:r>
              <a:rPr dirty="0" spc="-5"/>
              <a:t>(2)</a:t>
            </a:r>
          </a:p>
        </p:txBody>
      </p:sp>
      <p:pic>
        <p:nvPicPr>
          <p:cNvPr id="5" name="object 5"/>
          <p:cNvPicPr/>
          <p:nvPr/>
        </p:nvPicPr>
        <p:blipFill>
          <a:blip cstate="print" r:embed="rId2"/>
          <a:stretch>
            <a:fillRect/>
          </a:stretch>
        </p:blipFill>
        <p:spPr>
          <a:xfrm>
            <a:off x="868501" y="2327772"/>
            <a:ext cx="7497339" cy="2463371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idx="6" sz="half" type="dt"/>
          </p:nvPr>
        </p:nvSpPr>
        <p:spPr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44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0920" y="1167130"/>
            <a:ext cx="6731000" cy="636270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algn="l" pos="354965"/>
              </a:tabLst>
            </a:pPr>
            <a:r>
              <a:rPr dirty="0" sz="2000">
                <a:solidFill>
                  <a:srgbClr val="16165D"/>
                </a:solidFill>
                <a:latin typeface="Verdana"/>
                <a:cs typeface="Verdana"/>
              </a:rPr>
              <a:t>-	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Main</a:t>
            </a:r>
            <a:r>
              <a:rPr dirty="0" i="1" spc="-1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memory</a:t>
            </a:r>
            <a:r>
              <a:rPr dirty="0" i="1" spc="-1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membaca</a:t>
            </a:r>
            <a:r>
              <a:rPr dirty="0" i="1" spc="-3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word</a:t>
            </a:r>
            <a:r>
              <a:rPr dirty="0" i="1" spc="-1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r>
              <a:rPr dirty="0" i="1" spc="-1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y</a:t>
            </a:r>
            <a:r>
              <a:rPr dirty="0" i="1" spc="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000">
                <a:solidFill>
                  <a:srgbClr val="16165D"/>
                </a:solidFill>
                <a:latin typeface="Verdana"/>
                <a:cs typeface="Verdana"/>
              </a:rPr>
              <a:t>dari bus dan</a:t>
            </a:r>
            <a:endParaRPr sz="200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</a:pP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menyimpannya</a:t>
            </a:r>
            <a:r>
              <a:rPr dirty="0" i="1" spc="-75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di</a:t>
            </a:r>
            <a:r>
              <a:rPr dirty="0" i="1" spc="-3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alamat</a:t>
            </a:r>
            <a:r>
              <a:rPr dirty="0" i="1" spc="-40" sz="20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000">
                <a:solidFill>
                  <a:srgbClr val="16165D"/>
                </a:solidFill>
                <a:latin typeface="Verdana"/>
                <a:cs typeface="Verdana"/>
              </a:rPr>
              <a:t>A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951355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Proses</a:t>
            </a:r>
            <a:r>
              <a:rPr dirty="0" spc="10"/>
              <a:t> </a:t>
            </a:r>
            <a:r>
              <a:rPr dirty="0" spc="-5"/>
              <a:t>Menulis</a:t>
            </a:r>
            <a:r>
              <a:rPr dirty="0" spc="35"/>
              <a:t> </a:t>
            </a:r>
            <a:r>
              <a:rPr dirty="0" spc="-5"/>
              <a:t>ke</a:t>
            </a:r>
            <a:r>
              <a:rPr dirty="0" spc="10"/>
              <a:t> </a:t>
            </a:r>
            <a:r>
              <a:rPr dirty="0" spc="-5"/>
              <a:t>Memori</a:t>
            </a:r>
            <a:r>
              <a:rPr dirty="0" spc="-30"/>
              <a:t> </a:t>
            </a:r>
            <a:r>
              <a:rPr dirty="0" spc="-5"/>
              <a:t>(3)</a:t>
            </a:r>
          </a:p>
        </p:txBody>
      </p:sp>
      <p:pic>
        <p:nvPicPr>
          <p:cNvPr id="5" name="object 5"/>
          <p:cNvPicPr/>
          <p:nvPr/>
        </p:nvPicPr>
        <p:blipFill>
          <a:blip cstate="print" r:embed="rId2"/>
          <a:stretch>
            <a:fillRect/>
          </a:stretch>
        </p:blipFill>
        <p:spPr>
          <a:xfrm>
            <a:off x="670494" y="2401040"/>
            <a:ext cx="7288709" cy="2376705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idx="6" sz="half" type="dt"/>
          </p:nvPr>
        </p:nvSpPr>
        <p:spPr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45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cstate="print" r:embed="rId2"/>
          <a:stretch>
            <a:fillRect/>
          </a:stretch>
        </p:blipFill>
        <p:spPr>
          <a:xfrm>
            <a:off x="7432547" y="1508760"/>
            <a:ext cx="745235" cy="984503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cstate="print" r:embed="rId3"/>
          <a:stretch>
            <a:fillRect/>
          </a:stretch>
        </p:blipFill>
        <p:spPr>
          <a:xfrm>
            <a:off x="7431023" y="2834639"/>
            <a:ext cx="696468" cy="91440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cstate="print" r:embed="rId4"/>
          <a:stretch>
            <a:fillRect/>
          </a:stretch>
        </p:blipFill>
        <p:spPr>
          <a:xfrm>
            <a:off x="7415783" y="4041647"/>
            <a:ext cx="731520" cy="912876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cstate="print" r:embed="rId5"/>
          <a:stretch>
            <a:fillRect/>
          </a:stretch>
        </p:blipFill>
        <p:spPr>
          <a:xfrm>
            <a:off x="1484375" y="1470660"/>
            <a:ext cx="5779008" cy="3483864"/>
          </a:xfrm>
          <a:prstGeom prst="rect">
            <a:avLst/>
          </a:prstGeom>
        </p:spPr>
      </p:pic>
      <p:sp>
        <p:nvSpPr>
          <p:cNvPr id="10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1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12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</a:t>
            </a:r>
            <a:r>
              <a:rPr dirty="0" err="1" lang="en-US" smtClean="0" spc="-5"/>
              <a:t>Kolaka</a:t>
            </a:r>
            <a:endParaRPr dirty="0" spc="-5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1" y="0"/>
            <a:ext cx="8990965" cy="1219200"/>
            <a:chOff x="761" y="0"/>
            <a:chExt cx="8990965" cy="1219200"/>
          </a:xfrm>
        </p:grpSpPr>
        <p:sp>
          <p:nvSpPr>
            <p:cNvPr id="3" name="object 3"/>
            <p:cNvSpPr/>
            <p:nvPr/>
          </p:nvSpPr>
          <p:spPr>
            <a:xfrm>
              <a:off x="761" y="838961"/>
              <a:ext cx="8686165" cy="0"/>
            </a:xfrm>
            <a:custGeom>
              <a:avLst/>
              <a:gdLst/>
              <a:ahLst/>
              <a:cxnLst/>
              <a:rect b="b" l="l" r="r" t="t"/>
              <a:pathLst>
                <a:path h="0" w="8686165">
                  <a:moveTo>
                    <a:pt x="0" y="0"/>
                  </a:moveTo>
                  <a:lnTo>
                    <a:pt x="8686038" y="0"/>
                  </a:lnTo>
                </a:path>
              </a:pathLst>
            </a:custGeom>
            <a:ln w="19811">
              <a:solidFill>
                <a:srgbClr val="336600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33399" y="0"/>
              <a:ext cx="0" cy="1219200"/>
            </a:xfrm>
            <a:custGeom>
              <a:avLst/>
              <a:gdLst/>
              <a:ahLst/>
              <a:cxnLst/>
              <a:rect b="b" l="l" r="r" t="t"/>
              <a:pathLst>
                <a:path h="1219200" w="0">
                  <a:moveTo>
                    <a:pt x="0" y="0"/>
                  </a:moveTo>
                  <a:lnTo>
                    <a:pt x="0" y="1219200"/>
                  </a:lnTo>
                </a:path>
              </a:pathLst>
            </a:custGeom>
            <a:ln w="12192">
              <a:solidFill>
                <a:srgbClr val="666633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cstate="print" r:embed="rId2"/>
            <a:stretch>
              <a:fillRect/>
            </a:stretch>
          </p:blipFill>
          <p:spPr>
            <a:xfrm>
              <a:off x="609599" y="152400"/>
              <a:ext cx="609600" cy="6096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cstate="print" r:embed="rId3"/>
            <a:stretch>
              <a:fillRect/>
            </a:stretch>
          </p:blipFill>
          <p:spPr>
            <a:xfrm>
              <a:off x="108204" y="457200"/>
              <a:ext cx="304799" cy="30480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457199" y="457200"/>
              <a:ext cx="0" cy="762000"/>
            </a:xfrm>
            <a:custGeom>
              <a:avLst/>
              <a:gdLst/>
              <a:ahLst/>
              <a:cxnLst/>
              <a:rect b="b" l="l" r="r" t="t"/>
              <a:pathLst>
                <a:path h="762000" w="0">
                  <a:moveTo>
                    <a:pt x="0" y="0"/>
                  </a:moveTo>
                  <a:lnTo>
                    <a:pt x="0" y="762000"/>
                  </a:lnTo>
                </a:path>
              </a:pathLst>
            </a:custGeom>
            <a:ln w="12192">
              <a:solidFill>
                <a:srgbClr val="666633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cstate="print" r:embed="rId4"/>
            <a:stretch>
              <a:fillRect/>
            </a:stretch>
          </p:blipFill>
          <p:spPr>
            <a:xfrm>
              <a:off x="609599" y="914400"/>
              <a:ext cx="304800" cy="30480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8686800" y="685800"/>
              <a:ext cx="304800" cy="304800"/>
            </a:xfrm>
            <a:prstGeom prst="rect">
              <a:avLst/>
            </a:prstGeom>
          </p:spPr>
        </p:pic>
      </p:grpSp>
      <p:grpSp>
        <p:nvGrpSpPr>
          <p:cNvPr id="10" name="object 10"/>
          <p:cNvGrpSpPr/>
          <p:nvPr/>
        </p:nvGrpSpPr>
        <p:grpSpPr>
          <a:xfrm>
            <a:off x="761" y="6094476"/>
            <a:ext cx="9144000" cy="762000"/>
            <a:chOff x="761" y="6094476"/>
            <a:chExt cx="9144000" cy="762000"/>
          </a:xfrm>
        </p:grpSpPr>
        <p:sp>
          <p:nvSpPr>
            <p:cNvPr id="11" name="object 11"/>
            <p:cNvSpPr/>
            <p:nvPr/>
          </p:nvSpPr>
          <p:spPr>
            <a:xfrm>
              <a:off x="761" y="6630162"/>
              <a:ext cx="9144000" cy="0"/>
            </a:xfrm>
            <a:custGeom>
              <a:avLst/>
              <a:gdLst/>
              <a:ahLst/>
              <a:cxnLst/>
              <a:rect b="b" l="l" r="r" t="t"/>
              <a:pathLst>
                <a:path h="0" w="9144000">
                  <a:moveTo>
                    <a:pt x="9144000" y="0"/>
                  </a:moveTo>
                  <a:lnTo>
                    <a:pt x="0" y="0"/>
                  </a:lnTo>
                </a:path>
              </a:pathLst>
            </a:custGeom>
            <a:ln w="19812">
              <a:solidFill>
                <a:srgbClr val="336600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686799" y="6248400"/>
              <a:ext cx="0" cy="457200"/>
            </a:xfrm>
            <a:custGeom>
              <a:avLst/>
              <a:gdLst/>
              <a:ahLst/>
              <a:cxnLst/>
              <a:rect b="b" l="l" r="r" t="t"/>
              <a:pathLst>
                <a:path h="457200" w="0">
                  <a:moveTo>
                    <a:pt x="0" y="457200"/>
                  </a:moveTo>
                  <a:lnTo>
                    <a:pt x="0" y="0"/>
                  </a:lnTo>
                </a:path>
              </a:pathLst>
            </a:custGeom>
            <a:ln w="12192">
              <a:solidFill>
                <a:srgbClr val="666633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cstate="print" r:embed="rId6"/>
            <a:stretch>
              <a:fillRect/>
            </a:stretch>
          </p:blipFill>
          <p:spPr>
            <a:xfrm>
              <a:off x="8779763" y="6248400"/>
              <a:ext cx="304800" cy="304800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8723375" y="6094476"/>
              <a:ext cx="0" cy="762000"/>
            </a:xfrm>
            <a:custGeom>
              <a:avLst/>
              <a:gdLst/>
              <a:ahLst/>
              <a:cxnLst/>
              <a:rect b="b" l="l" r="r" t="t"/>
              <a:pathLst>
                <a:path h="762000" w="0">
                  <a:moveTo>
                    <a:pt x="0" y="761999"/>
                  </a:moveTo>
                  <a:lnTo>
                    <a:pt x="0" y="0"/>
                  </a:lnTo>
                </a:path>
              </a:pathLst>
            </a:custGeom>
            <a:ln w="12192">
              <a:solidFill>
                <a:srgbClr val="666633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cstate="print" r:embed="rId7"/>
            <a:stretch>
              <a:fillRect/>
            </a:stretch>
          </p:blipFill>
          <p:spPr>
            <a:xfrm>
              <a:off x="8458199" y="6400800"/>
              <a:ext cx="153924" cy="153924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46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6407911" y="234442"/>
            <a:ext cx="2134235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Thank</a:t>
            </a:r>
            <a:r>
              <a:rPr dirty="0" spc="-50"/>
              <a:t> </a:t>
            </a:r>
            <a:r>
              <a:rPr dirty="0" spc="-5"/>
              <a:t>You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3427221" y="3031058"/>
            <a:ext cx="2089785" cy="30035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i="1" spc="-5" sz="1800">
                <a:latin typeface="Verdana"/>
                <a:cs typeface="Verdana"/>
              </a:rPr>
              <a:t>To</a:t>
            </a:r>
            <a:r>
              <a:rPr dirty="0" i="1" spc="-40" sz="1800">
                <a:latin typeface="Verdana"/>
                <a:cs typeface="Verdana"/>
              </a:rPr>
              <a:t> </a:t>
            </a:r>
            <a:r>
              <a:rPr dirty="0" i="1" sz="1800">
                <a:latin typeface="Verdana"/>
                <a:cs typeface="Verdana"/>
              </a:rPr>
              <a:t>Be</a:t>
            </a:r>
            <a:r>
              <a:rPr dirty="0" i="1" spc="-30" sz="1800">
                <a:latin typeface="Verdana"/>
                <a:cs typeface="Verdana"/>
              </a:rPr>
              <a:t> </a:t>
            </a:r>
            <a:r>
              <a:rPr dirty="0" i="1" spc="-5" sz="1800">
                <a:latin typeface="Verdana"/>
                <a:cs typeface="Verdana"/>
              </a:rPr>
              <a:t>Continued..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5366003" y="3183635"/>
            <a:ext cx="3598545" cy="2654935"/>
            <a:chOff x="5366003" y="3183635"/>
            <a:chExt cx="3598545" cy="2654935"/>
          </a:xfrm>
        </p:grpSpPr>
        <p:pic>
          <p:nvPicPr>
            <p:cNvPr id="20" name="object 20"/>
            <p:cNvPicPr/>
            <p:nvPr/>
          </p:nvPicPr>
          <p:blipFill>
            <a:blip cstate="print" r:embed="rId8"/>
            <a:stretch>
              <a:fillRect/>
            </a:stretch>
          </p:blipFill>
          <p:spPr>
            <a:xfrm>
              <a:off x="7758683" y="3183635"/>
              <a:ext cx="1205483" cy="1595627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cstate="print" r:embed="rId9"/>
            <a:stretch>
              <a:fillRect/>
            </a:stretch>
          </p:blipFill>
          <p:spPr>
            <a:xfrm>
              <a:off x="6591299" y="3669791"/>
              <a:ext cx="1129283" cy="1479804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cstate="print" r:embed="rId10"/>
            <a:stretch>
              <a:fillRect/>
            </a:stretch>
          </p:blipFill>
          <p:spPr>
            <a:xfrm>
              <a:off x="5366003" y="4358639"/>
              <a:ext cx="1185672" cy="1479804"/>
            </a:xfrm>
            <a:prstGeom prst="rect">
              <a:avLst/>
            </a:prstGeom>
          </p:spPr>
        </p:pic>
      </p:grpSp>
      <p:sp>
        <p:nvSpPr>
          <p:cNvPr id="26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27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28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</a:t>
            </a:r>
            <a:r>
              <a:rPr dirty="0" err="1" lang="en-US" smtClean="0" spc="-5"/>
              <a:t>Kolaka</a:t>
            </a:r>
            <a:endParaRPr dirty="0" spc="-5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z="1400">
                <a:solidFill>
                  <a:srgbClr val="336600"/>
                </a:solidFill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32452" y="234442"/>
            <a:ext cx="3906520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Operasi</a:t>
            </a:r>
            <a:r>
              <a:rPr dirty="0" spc="5"/>
              <a:t> </a:t>
            </a:r>
            <a:r>
              <a:rPr dirty="0" spc="-5"/>
              <a:t>Sel</a:t>
            </a:r>
            <a:r>
              <a:rPr dirty="0" spc="-20"/>
              <a:t> </a:t>
            </a:r>
            <a:r>
              <a:rPr dirty="0" spc="-5"/>
              <a:t>Memori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59765" y="4407534"/>
            <a:ext cx="7007859" cy="1122680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Sel</a:t>
            </a:r>
            <a:r>
              <a:rPr b="1" dirty="0" spc="-55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z="2400">
                <a:solidFill>
                  <a:srgbClr val="181866"/>
                </a:solidFill>
                <a:latin typeface="Verdana"/>
                <a:cs typeface="Verdana"/>
              </a:rPr>
              <a:t>Memori</a:t>
            </a:r>
            <a:endParaRPr sz="24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Mempunyai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tiga terminal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fungsi yang mampu </a:t>
            </a:r>
            <a:r>
              <a:rPr dirty="0" i="1" spc="-83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membawa</a:t>
            </a:r>
            <a:r>
              <a:rPr dirty="0" i="1" spc="-2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sinyal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listrik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cstate="print" r:embed="rId2"/>
          <a:stretch>
            <a:fillRect/>
          </a:stretch>
        </p:blipFill>
        <p:spPr>
          <a:xfrm>
            <a:off x="1685544" y="1315211"/>
            <a:ext cx="6115811" cy="2848356"/>
          </a:xfrm>
          <a:prstGeom prst="rect">
            <a:avLst/>
          </a:prstGeom>
        </p:spPr>
      </p:pic>
      <p:sp>
        <p:nvSpPr>
          <p:cNvPr id="9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0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11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Kolaka</a:t>
            </a:r>
            <a:endParaRPr dirty="0" spc="-5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cstate="print" r:embed="rId2"/>
          <a:stretch>
            <a:fillRect/>
          </a:stretch>
        </p:blipFill>
        <p:spPr>
          <a:xfrm>
            <a:off x="1144523" y="1126236"/>
            <a:ext cx="6932677" cy="436016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z="1400">
                <a:solidFill>
                  <a:srgbClr val="336600"/>
                </a:solidFill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306061" y="234442"/>
            <a:ext cx="4232910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Karakteristik</a:t>
            </a:r>
            <a:r>
              <a:rPr dirty="0" spc="-55"/>
              <a:t> </a:t>
            </a:r>
            <a:r>
              <a:rPr dirty="0" spc="-5"/>
              <a:t>Memori</a:t>
            </a:r>
          </a:p>
        </p:txBody>
      </p:sp>
      <p:sp>
        <p:nvSpPr>
          <p:cNvPr id="8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10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</a:t>
            </a:r>
            <a:r>
              <a:rPr dirty="0" err="1" lang="en-US" smtClean="0" spc="-5"/>
              <a:t>Kolaka</a:t>
            </a:r>
            <a:endParaRPr dirty="0" spc="-5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z="1400">
                <a:solidFill>
                  <a:srgbClr val="336600"/>
                </a:solidFill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20003" y="234442"/>
            <a:ext cx="2919730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Lokasi</a:t>
            </a:r>
            <a:r>
              <a:rPr dirty="0" spc="-15"/>
              <a:t> </a:t>
            </a:r>
            <a:r>
              <a:rPr dirty="0" spc="-5"/>
              <a:t>Memori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85927" y="2265121"/>
            <a:ext cx="7614920" cy="2221230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Register</a:t>
            </a:r>
            <a:endParaRPr sz="2400">
              <a:latin typeface="Verdana"/>
              <a:cs typeface="Verdana"/>
            </a:endParaRPr>
          </a:p>
          <a:p>
            <a:pPr indent="-343535" marL="355600">
              <a:lnSpc>
                <a:spcPct val="100000"/>
              </a:lnSpc>
              <a:spcBef>
                <a:spcPts val="5"/>
              </a:spcBef>
              <a:buFont typeface="Verdana"/>
              <a:buChar char="-"/>
              <a:tabLst>
                <a:tab algn="l" pos="355600"/>
                <a:tab algn="l" pos="356235"/>
              </a:tabLst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Berada di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dalam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chip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 prosesor</a:t>
            </a:r>
            <a:endParaRPr sz="2400">
              <a:latin typeface="Verdana"/>
              <a:cs typeface="Verdana"/>
            </a:endParaRPr>
          </a:p>
          <a:p>
            <a:pPr indent="-343535" marL="355600" marR="1256030">
              <a:lnSpc>
                <a:spcPct val="100000"/>
              </a:lnSpc>
              <a:buFont typeface="Verdana"/>
              <a:buChar char="-"/>
              <a:tabLst>
                <a:tab algn="l" pos="355600"/>
                <a:tab algn="l" pos="356235"/>
              </a:tabLst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Diakses langsung</a:t>
            </a:r>
            <a:r>
              <a:rPr dirty="0" i="1" spc="-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oleh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processor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untuk </a:t>
            </a:r>
            <a:r>
              <a:rPr dirty="0" i="1" spc="-83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menjalankan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operasinya</a:t>
            </a:r>
            <a:endParaRPr sz="2400">
              <a:latin typeface="Verdana"/>
              <a:cs typeface="Verdana"/>
            </a:endParaRPr>
          </a:p>
          <a:p>
            <a:pPr indent="-343535" marL="355600">
              <a:lnSpc>
                <a:spcPct val="100000"/>
              </a:lnSpc>
              <a:buFont typeface="Verdana"/>
              <a:buChar char="-"/>
              <a:tabLst>
                <a:tab algn="l" pos="355600"/>
                <a:tab algn="l" pos="356235"/>
              </a:tabLst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Register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digunakan sebagai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sementara</a:t>
            </a:r>
            <a:endParaRPr sz="240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dalam</a:t>
            </a:r>
            <a:r>
              <a:rPr dirty="0" i="1" spc="-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pengolahan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r>
              <a:rPr dirty="0" i="1" spc="-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di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processor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10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</a:t>
            </a:r>
            <a:r>
              <a:rPr dirty="0" err="1" lang="en-US" smtClean="0" spc="-5"/>
              <a:t>Kolaka</a:t>
            </a:r>
            <a:endParaRPr dirty="0" spc="-5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z="1400">
                <a:solidFill>
                  <a:srgbClr val="336600"/>
                </a:solidFill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67050" y="6272232"/>
            <a:ext cx="3184525" cy="24257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400">
                <a:latin typeface="Verdana"/>
                <a:cs typeface="Verdana"/>
              </a:rPr>
              <a:t>©</a:t>
            </a:r>
            <a:r>
              <a:rPr dirty="0" spc="-30" sz="1400">
                <a:latin typeface="Verdana"/>
                <a:cs typeface="Verdana"/>
              </a:rPr>
              <a:t> </a:t>
            </a:r>
            <a:r>
              <a:rPr dirty="0" spc="-5" sz="1400">
                <a:latin typeface="Verdana"/>
                <a:cs typeface="Verdana"/>
              </a:rPr>
              <a:t>Eko</a:t>
            </a:r>
            <a:r>
              <a:rPr dirty="0" spc="-25" sz="1400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Budi</a:t>
            </a:r>
            <a:r>
              <a:rPr dirty="0" spc="-15" sz="1400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Setiawan,</a:t>
            </a:r>
            <a:r>
              <a:rPr dirty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S.Kom.,</a:t>
            </a:r>
            <a:r>
              <a:rPr dirty="0" spc="-25" sz="1400">
                <a:latin typeface="Verdana"/>
                <a:cs typeface="Verdana"/>
              </a:rPr>
              <a:t> </a:t>
            </a:r>
            <a:r>
              <a:rPr dirty="0" spc="-50" sz="1400">
                <a:latin typeface="Verdana"/>
                <a:cs typeface="Verdana"/>
              </a:rPr>
              <a:t>M.T.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idx="6" sz="half" type="dt"/>
          </p:nvPr>
        </p:nvSpPr>
        <p:spPr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20003" y="234442"/>
            <a:ext cx="2919730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Lokasi</a:t>
            </a:r>
            <a:r>
              <a:rPr dirty="0" spc="-15"/>
              <a:t> </a:t>
            </a:r>
            <a:r>
              <a:rPr dirty="0" spc="-5"/>
              <a:t>Memori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9655" y="1622297"/>
            <a:ext cx="7428230" cy="3328670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89535">
              <a:lnSpc>
                <a:spcPct val="100000"/>
              </a:lnSpc>
              <a:spcBef>
                <a:spcPts val="100"/>
              </a:spcBef>
            </a:pP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Memori</a:t>
            </a:r>
            <a:r>
              <a:rPr b="1" dirty="0" spc="-4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Internal</a:t>
            </a:r>
            <a:endParaRPr sz="2400">
              <a:latin typeface="Verdana"/>
              <a:cs typeface="Verdana"/>
            </a:endParaRPr>
          </a:p>
          <a:p>
            <a:pPr indent="-343535" marL="432434">
              <a:lnSpc>
                <a:spcPct val="100000"/>
              </a:lnSpc>
              <a:buFont typeface="Verdana"/>
              <a:buChar char="-"/>
              <a:tabLst>
                <a:tab algn="l" pos="432434"/>
                <a:tab algn="l" pos="433070"/>
              </a:tabLst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Berada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di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luar</a:t>
            </a:r>
            <a:r>
              <a:rPr dirty="0" i="1" spc="-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chip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processor</a:t>
            </a:r>
            <a:endParaRPr sz="2400">
              <a:latin typeface="Verdana"/>
              <a:cs typeface="Verdana"/>
            </a:endParaRPr>
          </a:p>
          <a:p>
            <a:pPr indent="-343535" marL="432434">
              <a:lnSpc>
                <a:spcPct val="100000"/>
              </a:lnSpc>
              <a:buFont typeface="Verdana"/>
              <a:buChar char="-"/>
              <a:tabLst>
                <a:tab algn="l" pos="432434"/>
                <a:tab algn="l" pos="433070"/>
              </a:tabLst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Diakses langsung</a:t>
            </a:r>
            <a:r>
              <a:rPr dirty="0" i="1" spc="-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oleh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processor</a:t>
            </a:r>
            <a:endParaRPr sz="2400">
              <a:latin typeface="Verdana"/>
              <a:cs typeface="Verdana"/>
            </a:endParaRPr>
          </a:p>
          <a:p>
            <a:pPr indent="-342900" marL="432434" marR="5080">
              <a:lnSpc>
                <a:spcPct val="100000"/>
              </a:lnSpc>
              <a:buFont typeface="Verdana"/>
              <a:buChar char="-"/>
              <a:tabLst>
                <a:tab algn="l" pos="432434"/>
                <a:tab algn="l" pos="433070"/>
              </a:tabLst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Dibedakan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menjadi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utama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dan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cache </a:t>
            </a:r>
            <a:r>
              <a:rPr dirty="0" i="1" spc="-82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b="1" dirty="0" spc="-5" sz="2400">
                <a:solidFill>
                  <a:srgbClr val="181866"/>
                </a:solidFill>
                <a:latin typeface="Verdana"/>
                <a:cs typeface="Verdana"/>
              </a:rPr>
              <a:t>Memori</a:t>
            </a:r>
            <a:r>
              <a:rPr b="1" dirty="0" spc="-50" sz="24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z="2400">
                <a:solidFill>
                  <a:srgbClr val="181866"/>
                </a:solidFill>
                <a:latin typeface="Verdana"/>
                <a:cs typeface="Verdana"/>
              </a:rPr>
              <a:t>Eksternal</a:t>
            </a:r>
            <a:endParaRPr sz="2400">
              <a:latin typeface="Verdana"/>
              <a:cs typeface="Verdana"/>
            </a:endParaRPr>
          </a:p>
          <a:p>
            <a:pPr indent="-342900" marL="355600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Berada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di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luar</a:t>
            </a:r>
            <a:r>
              <a:rPr dirty="0" i="1" spc="-2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chip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processor</a:t>
            </a:r>
            <a:endParaRPr sz="2400">
              <a:latin typeface="Verdana"/>
              <a:cs typeface="Verdana"/>
            </a:endParaRPr>
          </a:p>
          <a:p>
            <a:pPr indent="-342900" marL="355600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Diakses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oleh</a:t>
            </a:r>
            <a:r>
              <a:rPr dirty="0" i="1" spc="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processor</a:t>
            </a:r>
            <a:r>
              <a:rPr dirty="0" i="1" spc="2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melalui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piranti</a:t>
            </a:r>
            <a:r>
              <a:rPr dirty="0" i="1" spc="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I/O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z="1400">
                <a:solidFill>
                  <a:srgbClr val="336600"/>
                </a:solidFill>
                <a:latin typeface="Times New Roman"/>
                <a:cs typeface="Times New Roman"/>
              </a:rPr>
              <a:t>9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57064" y="234442"/>
            <a:ext cx="3582035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Kapasitas</a:t>
            </a:r>
            <a:r>
              <a:rPr dirty="0" spc="-35"/>
              <a:t> </a:t>
            </a:r>
            <a:r>
              <a:rPr dirty="0" spc="-5"/>
              <a:t>Memori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27075" y="1622297"/>
            <a:ext cx="7533005" cy="295211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indent="-342900" marL="355600" marR="833119">
              <a:lnSpc>
                <a:spcPct val="100000"/>
              </a:lnSpc>
              <a:spcBef>
                <a:spcPts val="100"/>
              </a:spcBef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Kapasitas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memori internal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atau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eksternal </a:t>
            </a:r>
            <a:r>
              <a:rPr dirty="0" i="1" spc="-83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biasanya</a:t>
            </a:r>
            <a:r>
              <a:rPr dirty="0" i="1" spc="-2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dinyatakan</a:t>
            </a:r>
            <a:r>
              <a:rPr dirty="0" i="1" spc="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dalam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bentuk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Byte</a:t>
            </a:r>
            <a:endParaRPr sz="2400">
              <a:latin typeface="Verdana"/>
              <a:cs typeface="Verdana"/>
            </a:endParaRPr>
          </a:p>
          <a:p>
            <a:pPr indent="-342900" marL="355600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1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Byte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= 1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word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=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1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karakter</a:t>
            </a:r>
            <a:endParaRPr sz="2400">
              <a:latin typeface="Verdana"/>
              <a:cs typeface="Verdana"/>
            </a:endParaRPr>
          </a:p>
          <a:p>
            <a:pPr indent="-342900" marL="355600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1</a:t>
            </a:r>
            <a:r>
              <a:rPr dirty="0" i="1" spc="-2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Byte</a:t>
            </a:r>
            <a:r>
              <a:rPr dirty="0" i="1" spc="-2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=</a:t>
            </a:r>
            <a:r>
              <a:rPr dirty="0" i="1" spc="-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8</a:t>
            </a:r>
            <a:r>
              <a:rPr dirty="0" i="1" spc="-2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bit</a:t>
            </a:r>
            <a:endParaRPr sz="2400">
              <a:latin typeface="Verdana"/>
              <a:cs typeface="Verdana"/>
            </a:endParaRPr>
          </a:p>
          <a:p>
            <a:pPr indent="-342900" marL="355600" marR="1174750">
              <a:lnSpc>
                <a:spcPct val="100000"/>
              </a:lnSpc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eksternal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biasanya lebih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besar </a:t>
            </a:r>
            <a:r>
              <a:rPr dirty="0" i="1" spc="-83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kapasitasnya</a:t>
            </a:r>
            <a:r>
              <a:rPr dirty="0" i="1" spc="-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daripada</a:t>
            </a:r>
            <a:r>
              <a:rPr dirty="0" i="1" spc="-2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internal</a:t>
            </a:r>
            <a:endParaRPr sz="2400">
              <a:latin typeface="Verdana"/>
              <a:cs typeface="Verdana"/>
            </a:endParaRPr>
          </a:p>
          <a:p>
            <a:pPr indent="-342900" marL="355600" marR="5080">
              <a:lnSpc>
                <a:spcPct val="100000"/>
              </a:lnSpc>
              <a:spcBef>
                <a:spcPts val="5"/>
              </a:spcBef>
              <a:buFont typeface="Verdana"/>
              <a:buChar char="-"/>
              <a:tabLst>
                <a:tab algn="l" pos="354965"/>
                <a:tab algn="l" pos="355600"/>
              </a:tabLst>
            </a:pP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r>
              <a:rPr dirty="0" i="1" spc="1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eksternal</a:t>
            </a:r>
            <a:r>
              <a:rPr dirty="0" i="1" spc="1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biasanya lebih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lambat</a:t>
            </a:r>
            <a:r>
              <a:rPr dirty="0" i="1" spc="5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dalam </a:t>
            </a:r>
            <a:r>
              <a:rPr dirty="0" i="1" spc="-830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pengaksesan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r>
              <a:rPr dirty="0" i="1" sz="24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dirty="0" i="1" spc="-5" sz="2400">
                <a:solidFill>
                  <a:srgbClr val="16165D"/>
                </a:solidFill>
                <a:latin typeface="Verdana"/>
                <a:cs typeface="Verdana"/>
              </a:rPr>
              <a:t>daripada memori internal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" name="object 19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2013</a:t>
            </a:r>
          </a:p>
        </p:txBody>
      </p:sp>
      <p:sp>
        <p:nvSpPr>
          <p:cNvPr id="10" name="object 14"/>
          <p:cNvSpPr txBox="1">
            <a:spLocks noGrp="1"/>
          </p:cNvSpPr>
          <p:nvPr/>
        </p:nvSpPr>
        <p:spPr>
          <a:xfrm>
            <a:off x="6369434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b="0" i="0" kern="1200" sz="9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</a:t>
            </a:r>
            <a:r>
              <a:rPr dirty="0" err="1" lang="en-US" smtClean="0" spc="-5"/>
              <a:t>Kolaka</a:t>
            </a:r>
            <a:endParaRPr dirty="0" spc="-5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Words>1594</Words>
  <Paragraphs>381</Paragraphs>
  <Slides>46</Slides>
  <Notes>0</Notes>
  <TotalTime>6</TotalTime>
  <HiddenSlides>0</HiddenSlides>
  <MMClips>0</MMClips>
  <ScaleCrop>false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baseType="lpstr" size="47">
      <vt:lpstr>Office Theme</vt:lpstr>
      <vt:lpstr>Organisasi &amp; Arsitektur Komputer</vt:lpstr>
      <vt:lpstr>Memori</vt:lpstr>
      <vt:lpstr>Memori</vt:lpstr>
      <vt:lpstr>Operasi Sel Memori</vt:lpstr>
      <vt:lpstr>Operasi Sel Memori</vt:lpstr>
      <vt:lpstr>Karakteristik Memori</vt:lpstr>
      <vt:lpstr>Lokasi Memori</vt:lpstr>
      <vt:lpstr>Lokasi Memori</vt:lpstr>
      <vt:lpstr>Kapasitas Memori</vt:lpstr>
      <vt:lpstr>Metode Akses</vt:lpstr>
      <vt:lpstr>Pita Magnetik</vt:lpstr>
      <vt:lpstr>Metode Akses</vt:lpstr>
      <vt:lpstr>Metode Akses</vt:lpstr>
      <vt:lpstr>Metode Akses</vt:lpstr>
      <vt:lpstr>Parameter Utama Kinerja</vt:lpstr>
      <vt:lpstr>Fisik Memori</vt:lpstr>
      <vt:lpstr>Keandalan Memori</vt:lpstr>
      <vt:lpstr>Keandalan Memori</vt:lpstr>
      <vt:lpstr>Slide 19</vt:lpstr>
      <vt:lpstr>Hirarki Memori</vt:lpstr>
      <vt:lpstr>Hirarki Memori</vt:lpstr>
      <vt:lpstr>Spesifikasi Memori</vt:lpstr>
      <vt:lpstr>Satuan Memori</vt:lpstr>
      <vt:lpstr>Satuan Memori</vt:lpstr>
      <vt:lpstr>Slide 25</vt:lpstr>
      <vt:lpstr>Slide 26</vt:lpstr>
      <vt:lpstr>PROM</vt:lpstr>
      <vt:lpstr>PROM</vt:lpstr>
      <vt:lpstr>EEPROM</vt:lpstr>
      <vt:lpstr>ROM BIOS</vt:lpstr>
      <vt:lpstr>Random Access Memory (RAM)</vt:lpstr>
      <vt:lpstr>Static RAM Vs Dynamic RAM</vt:lpstr>
      <vt:lpstr>Organisasi DRAM Konvensional</vt:lpstr>
      <vt:lpstr>Dynamic RAM</vt:lpstr>
      <vt:lpstr>Membaca DRAM – Supercell (2,1)</vt:lpstr>
      <vt:lpstr>Membaca DRAM – Supercell (2,1)</vt:lpstr>
      <vt:lpstr>Struktur Bus CPU - Memori</vt:lpstr>
      <vt:lpstr>Contoh Assembly</vt:lpstr>
      <vt:lpstr>Proses Membaca Memori (1)</vt:lpstr>
      <vt:lpstr>Proses Membaca Memori (2)</vt:lpstr>
      <vt:lpstr>Proses Membaca Memori (3)</vt:lpstr>
      <vt:lpstr>Proses Menulis ke Memori (1)</vt:lpstr>
      <vt:lpstr>Proses Menulis ke Memori (2)</vt:lpstr>
      <vt:lpstr>Proses Menulis ke Memori (3)</vt:lpstr>
      <vt:lpstr>Slide 45</vt:lpstr>
      <vt:lpstr>Thank You</vt:lpstr>
    </vt:vector>
  </TitlesOfParts>
  <LinksUpToDate>false</LinksUpToDate>
  <SharedDoc>false</SharedDoc>
  <HyperlinksChanged>false</HyperlinksChanged>
  <Application>Microsoft Office PowerPoint</Application>
  <AppVersion>12.0000</AppVersion>
  <PresentationFormat>On-screen Show (4:3)</PresentationFormat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2023-11-09T14:15:39Z</dcterms:created>
  <cp:lastModifiedBy>ADIFA</cp:lastModifiedBy>
  <dcterms:modified xsi:type="dcterms:W3CDTF">2023-11-09T14:55:49Z</dcterms:modified>
  <cp:revision>2</cp:revision>
  <dc:title>Organisasi &amp; Arsitektur Komputer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LastSaved" pid="2">
    <vt:filetime>2023-11-09T00:00:00Z</vt:filetime>
  </property>
</Properties>
</file>